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38"/>
  </p:notesMasterIdLst>
  <p:handoutMasterIdLst>
    <p:handoutMasterId r:id="rId39"/>
  </p:handoutMasterIdLst>
  <p:sldIdLst>
    <p:sldId id="282" r:id="rId2"/>
    <p:sldId id="9480" r:id="rId3"/>
    <p:sldId id="9497" r:id="rId4"/>
    <p:sldId id="9527" r:id="rId5"/>
    <p:sldId id="9517" r:id="rId6"/>
    <p:sldId id="9528" r:id="rId7"/>
    <p:sldId id="9474" r:id="rId8"/>
    <p:sldId id="9453" r:id="rId9"/>
    <p:sldId id="9454" r:id="rId10"/>
    <p:sldId id="9458" r:id="rId11"/>
    <p:sldId id="9379" r:id="rId12"/>
    <p:sldId id="9439" r:id="rId13"/>
    <p:sldId id="9459" r:id="rId14"/>
    <p:sldId id="9460" r:id="rId15"/>
    <p:sldId id="9463" r:id="rId16"/>
    <p:sldId id="9468" r:id="rId17"/>
    <p:sldId id="9478" r:id="rId18"/>
    <p:sldId id="9494" r:id="rId19"/>
    <p:sldId id="9495" r:id="rId20"/>
    <p:sldId id="9473" r:id="rId21"/>
    <p:sldId id="9481" r:id="rId22"/>
    <p:sldId id="9477" r:id="rId23"/>
    <p:sldId id="9526" r:id="rId24"/>
    <p:sldId id="9470" r:id="rId25"/>
    <p:sldId id="9405" r:id="rId26"/>
    <p:sldId id="9523" r:id="rId27"/>
    <p:sldId id="9529" r:id="rId28"/>
    <p:sldId id="9519" r:id="rId29"/>
    <p:sldId id="9499" r:id="rId30"/>
    <p:sldId id="9515" r:id="rId31"/>
    <p:sldId id="9520" r:id="rId32"/>
    <p:sldId id="9530" r:id="rId33"/>
    <p:sldId id="9513" r:id="rId34"/>
    <p:sldId id="9522" r:id="rId35"/>
    <p:sldId id="9531" r:id="rId36"/>
    <p:sldId id="9525" r:id="rId37"/>
  </p:sldIdLst>
  <p:sldSz cx="9144000" cy="6858000" type="screen4x3"/>
  <p:notesSz cx="6807200" cy="9939338"/>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2">
          <p15:clr>
            <a:srgbClr val="A4A3A4"/>
          </p15:clr>
        </p15:guide>
        <p15:guide id="2" pos="2880">
          <p15:clr>
            <a:srgbClr val="A4A3A4"/>
          </p15:clr>
        </p15:guide>
        <p15:guide id="3" orient="horz" pos="2160">
          <p15:clr>
            <a:srgbClr val="A4A3A4"/>
          </p15:clr>
        </p15:guide>
        <p15:guide id="4" pos="340">
          <p15:clr>
            <a:srgbClr val="A4A3A4"/>
          </p15:clr>
        </p15:guide>
        <p15:guide id="5" orient="horz" pos="1525">
          <p15:clr>
            <a:srgbClr val="A4A3A4"/>
          </p15:clr>
        </p15:guide>
        <p15:guide id="6" pos="54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60303"/>
    <a:srgbClr val="99FAE5"/>
    <a:srgbClr val="DB742E"/>
    <a:srgbClr val="000001"/>
    <a:srgbClr val="00B0F0"/>
    <a:srgbClr val="00B050"/>
    <a:srgbClr val="92D051"/>
    <a:srgbClr val="0070C0"/>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30" autoAdjust="0"/>
    <p:restoredTop sz="93521" autoAdjust="0"/>
  </p:normalViewPr>
  <p:slideViewPr>
    <p:cSldViewPr snapToObjects="1">
      <p:cViewPr varScale="1">
        <p:scale>
          <a:sx n="140" d="100"/>
          <a:sy n="140" d="100"/>
        </p:scale>
        <p:origin x="1032" y="200"/>
      </p:cViewPr>
      <p:guideLst>
        <p:guide orient="horz" pos="4292"/>
        <p:guide pos="2880"/>
        <p:guide orient="horz" pos="2160"/>
        <p:guide pos="340"/>
        <p:guide orient="horz" pos="1525"/>
        <p:guide pos="5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showGuide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48554C68-2DB7-45DC-B185-82AACFAFACF2}" type="datetimeFigureOut">
              <a:rPr kumimoji="1" lang="ja-JP" altLang="en-US" smtClean="0"/>
              <a:t>2024/2/14</a:t>
            </a:fld>
            <a:endParaRPr kumimoji="1" lang="ja-JP" altLang="en-US"/>
          </a:p>
        </p:txBody>
      </p:sp>
      <p:sp>
        <p:nvSpPr>
          <p:cNvPr id="4" name="フッター プレースホルダー 3"/>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7F6DE06C-BE8F-45A6-AA66-E292B34259F4}" type="slidenum">
              <a:rPr kumimoji="1" lang="ja-JP" altLang="en-US" smtClean="0"/>
              <a:t>‹#›</a:t>
            </a:fld>
            <a:endParaRPr kumimoji="1" lang="ja-JP" altLang="en-US"/>
          </a:p>
        </p:txBody>
      </p:sp>
    </p:spTree>
    <p:extLst>
      <p:ext uri="{BB962C8B-B14F-4D97-AF65-F5344CB8AC3E}">
        <p14:creationId xmlns:p14="http://schemas.microsoft.com/office/powerpoint/2010/main" val="12870739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6952135A-CF7D-4615-9482-B4F97B9D8950}" type="datetimeFigureOut">
              <a:rPr kumimoji="1" lang="ja-JP" altLang="en-US" smtClean="0"/>
              <a:pPr/>
              <a:t>2024/2/14</a:t>
            </a:fld>
            <a:endParaRPr kumimoji="1" lang="ja-JP" altLang="en-US"/>
          </a:p>
        </p:txBody>
      </p:sp>
      <p:sp>
        <p:nvSpPr>
          <p:cNvPr id="4" name="スライド イメージ プレースホルダー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F4DEF6AA-C012-4C4D-A522-9C25638D8620}" type="slidenum">
              <a:rPr kumimoji="1" lang="ja-JP" altLang="en-US" smtClean="0"/>
              <a:pPr/>
              <a:t>‹#›</a:t>
            </a:fld>
            <a:endParaRPr kumimoji="1" lang="ja-JP" altLang="en-US"/>
          </a:p>
        </p:txBody>
      </p:sp>
    </p:spTree>
    <p:extLst>
      <p:ext uri="{BB962C8B-B14F-4D97-AF65-F5344CB8AC3E}">
        <p14:creationId xmlns:p14="http://schemas.microsoft.com/office/powerpoint/2010/main" val="8236233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6" name="テキスト プレースホルダー 9"/>
          <p:cNvSpPr>
            <a:spLocks noGrp="1"/>
          </p:cNvSpPr>
          <p:nvPr>
            <p:ph type="body" sz="quarter" idx="13" hasCustomPrompt="1"/>
          </p:nvPr>
        </p:nvSpPr>
        <p:spPr>
          <a:xfrm>
            <a:off x="381855" y="248532"/>
            <a:ext cx="5832475" cy="360040"/>
          </a:xfrm>
          <a:prstGeom prst="rect">
            <a:avLst/>
          </a:prstGeom>
        </p:spPr>
        <p:txBody>
          <a:bodyPr anchor="ctr"/>
          <a:lstStyle>
            <a:lvl1pPr marL="0" indent="0">
              <a:buNone/>
              <a:defRPr sz="1900">
                <a:latin typeface="メイリオ" panose="020B0604030504040204" pitchFamily="50" charset="-128"/>
                <a:ea typeface="メイリオ" panose="020B0604030504040204" pitchFamily="50" charset="-128"/>
                <a:cs typeface="メイリオ" panose="020B0604030504040204" pitchFamily="50" charset="-128"/>
              </a:defRPr>
            </a:lvl1pPr>
            <a:lvl5pPr>
              <a:defRPr/>
            </a:lvl5pPr>
          </a:lstStyle>
          <a:p>
            <a:pPr lvl="0"/>
            <a:r>
              <a:rPr kumimoji="1" lang="ja-JP" altLang="en-US" dirty="0"/>
              <a:t>テキストを入力</a:t>
            </a:r>
          </a:p>
        </p:txBody>
      </p:sp>
      <p:sp>
        <p:nvSpPr>
          <p:cNvPr id="5" name="スライド番号プレースホルダ 3"/>
          <p:cNvSpPr txBox="1">
            <a:spLocks/>
          </p:cNvSpPr>
          <p:nvPr userDrawn="1"/>
        </p:nvSpPr>
        <p:spPr>
          <a:xfrm>
            <a:off x="7839000" y="6582560"/>
            <a:ext cx="1269504" cy="277416"/>
          </a:xfrm>
          <a:prstGeom prst="rect">
            <a:avLst/>
          </a:prstGeom>
        </p:spPr>
        <p:txBody>
          <a:bodyPr/>
          <a:lstStyle>
            <a:defPPr>
              <a:defRPr lang="ja-JP"/>
            </a:defPPr>
            <a:lvl1pPr algn="r">
              <a:defRPr sz="1100">
                <a:latin typeface="+mn-ea"/>
              </a:defRPr>
            </a:lvl1pPr>
          </a:lstStyle>
          <a:p>
            <a:pPr lvl="0"/>
            <a:fld id="{99AD903E-2787-9244-93D6-61CE01669DE3}" type="slidenum">
              <a:rPr lang="ja-JP" altLang="en-US" smtClean="0"/>
              <a:pPr lvl="0"/>
              <a:t>‹#›</a:t>
            </a:fld>
            <a:endParaRPr lang="ja-JP" altLang="en-US" dirty="0"/>
          </a:p>
        </p:txBody>
      </p:sp>
    </p:spTree>
    <p:extLst>
      <p:ext uri="{BB962C8B-B14F-4D97-AF65-F5344CB8AC3E}">
        <p14:creationId xmlns:p14="http://schemas.microsoft.com/office/powerpoint/2010/main" val="519392913"/>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6" name="テキスト プレースホルダー 9"/>
          <p:cNvSpPr>
            <a:spLocks noGrp="1"/>
          </p:cNvSpPr>
          <p:nvPr>
            <p:ph type="body" sz="quarter" idx="13"/>
          </p:nvPr>
        </p:nvSpPr>
        <p:spPr>
          <a:xfrm>
            <a:off x="381855" y="248532"/>
            <a:ext cx="5832475" cy="360040"/>
          </a:xfrm>
          <a:prstGeom prst="rect">
            <a:avLst/>
          </a:prstGeom>
        </p:spPr>
        <p:txBody>
          <a:bodyPr anchor="ctr"/>
          <a:lstStyle>
            <a:lvl1pPr marL="0" indent="0">
              <a:buNone/>
              <a:defRPr sz="1900">
                <a:latin typeface="メイリオ" panose="020B0604030504040204" pitchFamily="50" charset="-128"/>
                <a:ea typeface="メイリオ" panose="020B0604030504040204" pitchFamily="50" charset="-128"/>
                <a:cs typeface="メイリオ" panose="020B0604030504040204" pitchFamily="50" charset="-128"/>
              </a:defRPr>
            </a:lvl1pPr>
            <a:lvl5pPr>
              <a:defRPr/>
            </a:lvl5pPr>
          </a:lstStyle>
          <a:p>
            <a:pPr lvl="0"/>
            <a:endParaRPr kumimoji="1" lang="ja-JP" altLang="en-US" dirty="0"/>
          </a:p>
        </p:txBody>
      </p:sp>
      <p:sp>
        <p:nvSpPr>
          <p:cNvPr id="5" name="スライド番号プレースホルダ 3"/>
          <p:cNvSpPr txBox="1">
            <a:spLocks/>
          </p:cNvSpPr>
          <p:nvPr userDrawn="1"/>
        </p:nvSpPr>
        <p:spPr>
          <a:xfrm>
            <a:off x="7839000" y="6582560"/>
            <a:ext cx="1269504" cy="277416"/>
          </a:xfrm>
          <a:prstGeom prst="rect">
            <a:avLst/>
          </a:prstGeom>
        </p:spPr>
        <p:txBody>
          <a:bodyPr/>
          <a:lstStyle>
            <a:defPPr>
              <a:defRPr lang="ja-JP"/>
            </a:defPPr>
            <a:lvl1pPr algn="r">
              <a:defRPr sz="1100">
                <a:latin typeface="+mn-ea"/>
              </a:defRPr>
            </a:lvl1pPr>
          </a:lstStyle>
          <a:p>
            <a:pPr lvl="0"/>
            <a:fld id="{99AD903E-2787-9244-93D6-61CE01669DE3}" type="slidenum">
              <a:rPr lang="ja-JP" altLang="en-US" smtClean="0"/>
              <a:pPr lvl="0"/>
              <a:t>‹#›</a:t>
            </a:fld>
            <a:endParaRPr lang="ja-JP" altLang="en-US" dirty="0"/>
          </a:p>
        </p:txBody>
      </p:sp>
      <p:sp>
        <p:nvSpPr>
          <p:cNvPr id="10" name="コンテンツ プレースホルダー 9">
            <a:extLst>
              <a:ext uri="{FF2B5EF4-FFF2-40B4-BE49-F238E27FC236}">
                <a16:creationId xmlns:a16="http://schemas.microsoft.com/office/drawing/2014/main" id="{0DF4EEAD-2C2A-481F-8C87-B24D6AC8B8F4}"/>
              </a:ext>
            </a:extLst>
          </p:cNvPr>
          <p:cNvSpPr>
            <a:spLocks noGrp="1"/>
          </p:cNvSpPr>
          <p:nvPr>
            <p:ph sz="quarter" idx="14"/>
          </p:nvPr>
        </p:nvSpPr>
        <p:spPr>
          <a:xfrm>
            <a:off x="382588" y="981075"/>
            <a:ext cx="8402637" cy="5518150"/>
          </a:xfrm>
          <a:prstGeom prst="rect">
            <a:avLst/>
          </a:prstGeom>
        </p:spPr>
        <p:txBody>
          <a:bodyPr/>
          <a:lstStyle>
            <a:lvl1pPr>
              <a:defRPr sz="2400"/>
            </a:lvl1pPr>
            <a:lvl2pPr>
              <a:defRPr sz="2000"/>
            </a:lvl2pPr>
            <a:lvl3pPr>
              <a:defRPr sz="1800"/>
            </a:lvl3pPr>
            <a:lvl4pPr>
              <a:defRPr sz="1600"/>
            </a:lvl4pPr>
            <a:lvl5pPr>
              <a:defRPr sz="1400"/>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485332403"/>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由レイアウト">
    <p:spTree>
      <p:nvGrpSpPr>
        <p:cNvPr id="1" name=""/>
        <p:cNvGrpSpPr/>
        <p:nvPr/>
      </p:nvGrpSpPr>
      <p:grpSpPr>
        <a:xfrm>
          <a:off x="0" y="0"/>
          <a:ext cx="0" cy="0"/>
          <a:chOff x="0" y="0"/>
          <a:chExt cx="0" cy="0"/>
        </a:xfrm>
      </p:grpSpPr>
      <p:sp>
        <p:nvSpPr>
          <p:cNvPr id="2" name="スライド番号プレースホルダ 3">
            <a:extLst>
              <a:ext uri="{FF2B5EF4-FFF2-40B4-BE49-F238E27FC236}">
                <a16:creationId xmlns:a16="http://schemas.microsoft.com/office/drawing/2014/main" id="{FF3915A3-18E7-BCAB-8C3F-38D6416825FA}"/>
              </a:ext>
            </a:extLst>
          </p:cNvPr>
          <p:cNvSpPr txBox="1">
            <a:spLocks/>
          </p:cNvSpPr>
          <p:nvPr userDrawn="1"/>
        </p:nvSpPr>
        <p:spPr>
          <a:xfrm>
            <a:off x="7839000" y="6582560"/>
            <a:ext cx="1269504" cy="277416"/>
          </a:xfrm>
          <a:prstGeom prst="rect">
            <a:avLst/>
          </a:prstGeom>
        </p:spPr>
        <p:txBody>
          <a:bodyPr/>
          <a:lstStyle>
            <a:defPPr>
              <a:defRPr lang="ja-JP"/>
            </a:defPPr>
            <a:lvl1pPr algn="r">
              <a:defRPr sz="1100">
                <a:latin typeface="+mn-ea"/>
              </a:defRPr>
            </a:lvl1pPr>
          </a:lstStyle>
          <a:p>
            <a:pPr lvl="0"/>
            <a:fld id="{99AD903E-2787-9244-93D6-61CE01669DE3}" type="slidenum">
              <a:rPr lang="ja-JP" altLang="en-US" smtClean="0"/>
              <a:pPr lvl="0"/>
              <a:t>‹#›</a:t>
            </a:fld>
            <a:endParaRPr lang="ja-JP" altLang="en-US" dirty="0"/>
          </a:p>
        </p:txBody>
      </p:sp>
    </p:spTree>
    <p:extLst>
      <p:ext uri="{BB962C8B-B14F-4D97-AF65-F5344CB8AC3E}">
        <p14:creationId xmlns:p14="http://schemas.microsoft.com/office/powerpoint/2010/main" val="2231050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表紙A-1">
    <p:spTree>
      <p:nvGrpSpPr>
        <p:cNvPr id="1" name=""/>
        <p:cNvGrpSpPr/>
        <p:nvPr/>
      </p:nvGrpSpPr>
      <p:grpSpPr>
        <a:xfrm>
          <a:off x="0" y="0"/>
          <a:ext cx="0" cy="0"/>
          <a:chOff x="0" y="0"/>
          <a:chExt cx="0" cy="0"/>
        </a:xfrm>
      </p:grpSpPr>
      <p:sp>
        <p:nvSpPr>
          <p:cNvPr id="2" name="スライド番号プレースホルダ 3">
            <a:extLst>
              <a:ext uri="{FF2B5EF4-FFF2-40B4-BE49-F238E27FC236}">
                <a16:creationId xmlns:a16="http://schemas.microsoft.com/office/drawing/2014/main" id="{DB0C66D0-2CD2-AC59-26D1-5882773C2901}"/>
              </a:ext>
            </a:extLst>
          </p:cNvPr>
          <p:cNvSpPr txBox="1">
            <a:spLocks/>
          </p:cNvSpPr>
          <p:nvPr userDrawn="1"/>
        </p:nvSpPr>
        <p:spPr>
          <a:xfrm>
            <a:off x="7839000" y="6582560"/>
            <a:ext cx="1269504" cy="277416"/>
          </a:xfrm>
          <a:prstGeom prst="rect">
            <a:avLst/>
          </a:prstGeom>
        </p:spPr>
        <p:txBody>
          <a:bodyPr/>
          <a:lstStyle>
            <a:defPPr>
              <a:defRPr lang="ja-JP"/>
            </a:defPPr>
            <a:lvl1pPr algn="r">
              <a:defRPr sz="1100">
                <a:latin typeface="+mn-ea"/>
              </a:defRPr>
            </a:lvl1pPr>
          </a:lstStyle>
          <a:p>
            <a:pPr lvl="0"/>
            <a:fld id="{99AD903E-2787-9244-93D6-61CE01669DE3}" type="slidenum">
              <a:rPr lang="ja-JP" altLang="en-US" smtClean="0"/>
              <a:pPr lvl="0"/>
              <a:t>‹#›</a:t>
            </a:fld>
            <a:endParaRPr lang="ja-JP" altLang="en-US" dirty="0"/>
          </a:p>
        </p:txBody>
      </p:sp>
    </p:spTree>
    <p:extLst>
      <p:ext uri="{BB962C8B-B14F-4D97-AF65-F5344CB8AC3E}">
        <p14:creationId xmlns:p14="http://schemas.microsoft.com/office/powerpoint/2010/main" val="26649870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スライド番号プレースホルダ 3">
            <a:extLst>
              <a:ext uri="{FF2B5EF4-FFF2-40B4-BE49-F238E27FC236}">
                <a16:creationId xmlns:a16="http://schemas.microsoft.com/office/drawing/2014/main" id="{920A4EB8-646E-BB5A-00F3-D42CFB39E66E}"/>
              </a:ext>
            </a:extLst>
          </p:cNvPr>
          <p:cNvSpPr txBox="1">
            <a:spLocks/>
          </p:cNvSpPr>
          <p:nvPr userDrawn="1"/>
        </p:nvSpPr>
        <p:spPr>
          <a:xfrm>
            <a:off x="7839000" y="6582560"/>
            <a:ext cx="1269504" cy="277416"/>
          </a:xfrm>
          <a:prstGeom prst="rect">
            <a:avLst/>
          </a:prstGeom>
        </p:spPr>
        <p:txBody>
          <a:bodyPr/>
          <a:lstStyle>
            <a:defPPr>
              <a:defRPr lang="ja-JP"/>
            </a:defPPr>
            <a:lvl1pPr algn="r">
              <a:defRPr sz="1100">
                <a:latin typeface="+mn-ea"/>
              </a:defRPr>
            </a:lvl1pPr>
          </a:lstStyle>
          <a:p>
            <a:pPr lvl="0"/>
            <a:fld id="{99AD903E-2787-9244-93D6-61CE01669DE3}" type="slidenum">
              <a:rPr lang="ja-JP" altLang="en-US" smtClean="0"/>
              <a:pPr lvl="0"/>
              <a:t>‹#›</a:t>
            </a:fld>
            <a:endParaRPr lang="ja-JP" altLang="en-US" dirty="0"/>
          </a:p>
        </p:txBody>
      </p:sp>
    </p:spTree>
    <p:extLst>
      <p:ext uri="{BB962C8B-B14F-4D97-AF65-F5344CB8AC3E}">
        <p14:creationId xmlns:p14="http://schemas.microsoft.com/office/powerpoint/2010/main" val="542415550"/>
      </p:ext>
    </p:extLst>
  </p:cSld>
  <p:clrMap bg1="lt1" tx1="dk1" bg2="lt2" tx2="dk2" accent1="accent1" accent2="accent2" accent3="accent3" accent4="accent4" accent5="accent5" accent6="accent6" hlink="hlink" folHlink="folHlink"/>
  <p:sldLayoutIdLst>
    <p:sldLayoutId id="2147483651" r:id="rId1"/>
    <p:sldLayoutId id="2147483665" r:id="rId2"/>
    <p:sldLayoutId id="2147483668" r:id="rId3"/>
    <p:sldLayoutId id="2147483669" r:id="rId4"/>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chat.openai.com/" TargetMode="Externa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platform.openai.com/" TargetMode="External"/><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ku-nlp/Winograd-Schema-Challenge-Ja" TargetMode="External"/><Relationship Id="rId1" Type="http://schemas.openxmlformats.org/officeDocument/2006/relationships/slideLayout" Target="../slideLayouts/slideLayout3.xml"/><Relationship Id="rId5" Type="http://schemas.openxmlformats.org/officeDocument/2006/relationships/hyperlink" Target="https://www.youtube.com/watch?v=bvGkpa3e9BM" TargetMode="Externa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7ZBmSpQsn64"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xml"/><Relationship Id="rId1" Type="http://schemas.openxmlformats.org/officeDocument/2006/relationships/video" Target="https://www.youtube.com/embed/SyekMIJx9P4?feature=oembed" TargetMode="External"/><Relationship Id="rId4" Type="http://schemas.openxmlformats.org/officeDocument/2006/relationships/hyperlink" Target="https://www.youtube.com/watch?v=SyekMIJx9P4"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1.xml"/><Relationship Id="rId1" Type="http://schemas.openxmlformats.org/officeDocument/2006/relationships/video" Target="https://www.youtube.com/embed/iX-g3mIGwNY?feature=oembed" TargetMode="External"/><Relationship Id="rId4" Type="http://schemas.openxmlformats.org/officeDocument/2006/relationships/hyperlink" Target="https://www.youtube.com/watch?v=iX-g3mIGwNY"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amate.ai/" TargetMode="Externa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hyperlink" Target="https://david3080.github.io/alpensw/" TargetMode="Externa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arakilab.media.eng.hokudai.ac.jp/~kabura/collection_ja.html" TargetMode="External"/><Relationship Id="rId2" Type="http://schemas.openxmlformats.org/officeDocument/2006/relationships/hyperlink" Target="https://cs.nyu.edu/~davise/papers/WinogradSchemas/WS.html"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zenn.dev/umi_mori/books/ai-code-editor-cursor/viewer/intro"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david3080/favapp"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mermaid.js.org/intro/" TargetMode="Externa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david3080/favapp" TargetMode="Externa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david3080/favapp" TargetMode="Externa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zenn.dev/umi_mori/books/ai-code-editor-cursor/viewer/intro"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CBB13914-7659-F54F-B536-465B67155305}"/>
              </a:ext>
            </a:extLst>
          </p:cNvPr>
          <p:cNvSpPr>
            <a:spLocks noGrp="1"/>
          </p:cNvSpPr>
          <p:nvPr>
            <p:ph type="body" sz="quarter" idx="4294967295"/>
          </p:nvPr>
        </p:nvSpPr>
        <p:spPr>
          <a:xfrm>
            <a:off x="467544" y="1556792"/>
            <a:ext cx="8208912" cy="3312368"/>
          </a:xfrm>
          <a:prstGeom prst="rect">
            <a:avLst/>
          </a:prstGeom>
        </p:spPr>
        <p:txBody>
          <a:bodyPr anchor="ctr"/>
          <a:lstStyle/>
          <a:p>
            <a:pPr marL="0" indent="0">
              <a:buNone/>
            </a:pPr>
            <a:r>
              <a:rPr lang="ja-JP" altLang="en-US" sz="6000" b="1" i="0">
                <a:solidFill>
                  <a:srgbClr val="222222"/>
                </a:solidFill>
                <a:effectLst/>
                <a:latin typeface="Meiryo UI" panose="020B0604030504040204" pitchFamily="34" charset="-128"/>
                <a:ea typeface="Meiryo UI" panose="020B0604030504040204" pitchFamily="34" charset="-128"/>
              </a:rPr>
              <a:t>大規模言語モデルの</a:t>
            </a:r>
            <a:endParaRPr lang="en-US" altLang="ja-JP" sz="6000" b="1" i="0" dirty="0">
              <a:solidFill>
                <a:srgbClr val="222222"/>
              </a:solidFill>
              <a:effectLst/>
              <a:latin typeface="Meiryo UI" panose="020B0604030504040204" pitchFamily="34" charset="-128"/>
              <a:ea typeface="Meiryo UI" panose="020B0604030504040204" pitchFamily="34" charset="-128"/>
            </a:endParaRPr>
          </a:p>
          <a:p>
            <a:pPr marL="0" indent="0">
              <a:buNone/>
            </a:pPr>
            <a:r>
              <a:rPr lang="ja-JP" altLang="en-US" sz="6000" b="1" i="0">
                <a:solidFill>
                  <a:srgbClr val="222222"/>
                </a:solidFill>
                <a:effectLst/>
                <a:latin typeface="Meiryo UI" panose="020B0604030504040204" pitchFamily="34" charset="-128"/>
                <a:ea typeface="Meiryo UI" panose="020B0604030504040204" pitchFamily="34" charset="-128"/>
              </a:rPr>
              <a:t>ソフトウェア開発への応用</a:t>
            </a:r>
            <a:endParaRPr kumimoji="1" lang="ja-JP" altLang="en-US" sz="7200" b="1">
              <a:latin typeface="Meiryo UI" panose="020B0604030504040204" pitchFamily="34" charset="-128"/>
              <a:ea typeface="Meiryo UI" panose="020B0604030504040204" pitchFamily="34" charset="-128"/>
            </a:endParaRPr>
          </a:p>
        </p:txBody>
      </p:sp>
      <p:sp>
        <p:nvSpPr>
          <p:cNvPr id="5" name="テキスト プレースホルダー 4">
            <a:extLst>
              <a:ext uri="{FF2B5EF4-FFF2-40B4-BE49-F238E27FC236}">
                <a16:creationId xmlns:a16="http://schemas.microsoft.com/office/drawing/2014/main" id="{7C4C4A77-F315-D24A-9579-D4ED6B8C469A}"/>
              </a:ext>
            </a:extLst>
          </p:cNvPr>
          <p:cNvSpPr>
            <a:spLocks noGrp="1"/>
          </p:cNvSpPr>
          <p:nvPr>
            <p:ph type="body" sz="quarter" idx="4294967295"/>
          </p:nvPr>
        </p:nvSpPr>
        <p:spPr>
          <a:xfrm>
            <a:off x="4572000" y="5085184"/>
            <a:ext cx="4248473" cy="1495677"/>
          </a:xfrm>
          <a:prstGeom prst="rect">
            <a:avLst/>
          </a:prstGeom>
        </p:spPr>
        <p:txBody>
          <a:bodyPr anchor="b"/>
          <a:lstStyle/>
          <a:p>
            <a:pPr marL="0" indent="0" algn="r">
              <a:buNone/>
            </a:pPr>
            <a:r>
              <a:rPr kumimoji="1" lang="ja-JP" altLang="en-US" sz="2000">
                <a:latin typeface="Meiryo UI" panose="020B0604030504040204" pitchFamily="34" charset="-128"/>
                <a:ea typeface="Meiryo UI" panose="020B0604030504040204" pitchFamily="34" charset="-128"/>
              </a:rPr>
              <a:t>株式会社リーサ</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代表取締役</a:t>
            </a:r>
            <a:endParaRPr kumimoji="1" lang="en-US" altLang="ja-JP" sz="2000" dirty="0">
              <a:latin typeface="Meiryo UI" panose="020B0604030504040204" pitchFamily="34" charset="-128"/>
              <a:ea typeface="Meiryo UI" panose="020B0604030504040204" pitchFamily="34" charset="-128"/>
            </a:endParaRPr>
          </a:p>
          <a:p>
            <a:pPr marL="0" indent="0" algn="r">
              <a:buNone/>
            </a:pPr>
            <a:r>
              <a:rPr kumimoji="1" lang="ja-JP" altLang="en-US">
                <a:latin typeface="Meiryo UI" panose="020B0604030504040204" pitchFamily="34" charset="-128"/>
                <a:ea typeface="Meiryo UI" panose="020B0604030504040204" pitchFamily="34" charset="-128"/>
              </a:rPr>
              <a:t>高城</a:t>
            </a:r>
            <a:r>
              <a:rPr kumimoji="1" lang="en-US" altLang="ja-JP" dirty="0">
                <a:latin typeface="Meiryo UI" panose="020B0604030504040204" pitchFamily="34" charset="-128"/>
                <a:ea typeface="Meiryo UI" panose="020B0604030504040204" pitchFamily="34" charset="-128"/>
              </a:rPr>
              <a:t> </a:t>
            </a:r>
            <a:r>
              <a:rPr kumimoji="1" lang="ja-JP" altLang="en-US">
                <a:latin typeface="Meiryo UI" panose="020B0604030504040204" pitchFamily="34" charset="-128"/>
                <a:ea typeface="Meiryo UI" panose="020B0604030504040204" pitchFamily="34" charset="-128"/>
              </a:rPr>
              <a:t>勝信</a:t>
            </a:r>
          </a:p>
        </p:txBody>
      </p:sp>
    </p:spTree>
    <p:extLst>
      <p:ext uri="{BB962C8B-B14F-4D97-AF65-F5344CB8AC3E}">
        <p14:creationId xmlns:p14="http://schemas.microsoft.com/office/powerpoint/2010/main" val="3228071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102599C6-F957-D7E3-FE95-23AFCBB9B48A}"/>
              </a:ext>
            </a:extLst>
          </p:cNvPr>
          <p:cNvSpPr/>
          <p:nvPr/>
        </p:nvSpPr>
        <p:spPr>
          <a:xfrm>
            <a:off x="6444208" y="4320850"/>
            <a:ext cx="2581946" cy="2420518"/>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kumimoji="1" lang="ja-JP" altLang="en-US" sz="1400">
                <a:solidFill>
                  <a:schemeClr val="tx1"/>
                </a:solidFill>
                <a:latin typeface="Meiryo UI" panose="020B0604030504040204" pitchFamily="34" charset="-128"/>
                <a:ea typeface="Meiryo UI" panose="020B0604030504040204" pitchFamily="34" charset="-128"/>
              </a:rPr>
              <a:t>アプリ例：弊社アプリ</a:t>
            </a:r>
            <a:r>
              <a:rPr kumimoji="1" lang="en-US" altLang="ja-JP" sz="1400" dirty="0">
                <a:solidFill>
                  <a:schemeClr val="tx1"/>
                </a:solidFill>
                <a:latin typeface="Meiryo UI" panose="020B0604030504040204" pitchFamily="34" charset="-128"/>
                <a:ea typeface="Meiryo UI" panose="020B0604030504040204" pitchFamily="34" charset="-128"/>
              </a:rPr>
              <a:t>AMATE</a:t>
            </a:r>
            <a:endParaRPr kumimoji="1" lang="ja-JP" altLang="en-US" sz="1400">
              <a:solidFill>
                <a:schemeClr val="tx1"/>
              </a:solidFill>
              <a:latin typeface="Meiryo UI" panose="020B0604030504040204" pitchFamily="34" charset="-128"/>
              <a:ea typeface="Meiryo UI" panose="020B0604030504040204" pitchFamily="34" charset="-128"/>
            </a:endParaRPr>
          </a:p>
        </p:txBody>
      </p:sp>
      <p:sp>
        <p:nvSpPr>
          <p:cNvPr id="21" name="正方形/長方形 20">
            <a:extLst>
              <a:ext uri="{FF2B5EF4-FFF2-40B4-BE49-F238E27FC236}">
                <a16:creationId xmlns:a16="http://schemas.microsoft.com/office/drawing/2014/main" id="{8AA470D5-CEAE-8D18-A1D2-D0C444E16918}"/>
              </a:ext>
            </a:extLst>
          </p:cNvPr>
          <p:cNvSpPr/>
          <p:nvPr/>
        </p:nvSpPr>
        <p:spPr>
          <a:xfrm>
            <a:off x="6444208" y="116632"/>
            <a:ext cx="2581946" cy="413729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 name="テキスト ボックス 2">
            <a:extLst>
              <a:ext uri="{FF2B5EF4-FFF2-40B4-BE49-F238E27FC236}">
                <a16:creationId xmlns:a16="http://schemas.microsoft.com/office/drawing/2014/main" id="{FE39BC90-8D53-5AB8-484E-08741B14A4A0}"/>
              </a:ext>
            </a:extLst>
          </p:cNvPr>
          <p:cNvSpPr txBox="1"/>
          <p:nvPr/>
        </p:nvSpPr>
        <p:spPr>
          <a:xfrm>
            <a:off x="219732" y="0"/>
            <a:ext cx="5738757"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2-3. ChatGPT</a:t>
            </a:r>
            <a:r>
              <a:rPr lang="ja-JP" altLang="en-US" sz="3600" b="1" kern="0">
                <a:latin typeface="Meiryo UI" panose="020B0604030504040204" pitchFamily="34" charset="-128"/>
                <a:ea typeface="Meiryo UI" panose="020B0604030504040204" pitchFamily="34" charset="-128"/>
              </a:rPr>
              <a:t>を使う方法</a:t>
            </a:r>
            <a:endParaRPr lang="en-US" altLang="ja-JP" sz="3600" b="1" kern="0" dirty="0">
              <a:latin typeface="Meiryo UI" panose="020B0604030504040204" pitchFamily="34" charset="-128"/>
              <a:ea typeface="Meiryo UI" panose="020B0604030504040204" pitchFamily="34" charset="-128"/>
            </a:endParaRPr>
          </a:p>
        </p:txBody>
      </p:sp>
      <p:sp>
        <p:nvSpPr>
          <p:cNvPr id="4" name="テキスト プレースホルダー 1">
            <a:extLst>
              <a:ext uri="{FF2B5EF4-FFF2-40B4-BE49-F238E27FC236}">
                <a16:creationId xmlns:a16="http://schemas.microsoft.com/office/drawing/2014/main" id="{4B08DDB5-EF76-5D40-FBC7-851534B7085F}"/>
              </a:ext>
            </a:extLst>
          </p:cNvPr>
          <p:cNvSpPr txBox="1">
            <a:spLocks/>
          </p:cNvSpPr>
          <p:nvPr/>
        </p:nvSpPr>
        <p:spPr>
          <a:xfrm>
            <a:off x="28291" y="764704"/>
            <a:ext cx="6631941" cy="5674377"/>
          </a:xfrm>
          <a:prstGeom prst="rect">
            <a:avLst/>
          </a:prstGeom>
        </p:spPr>
        <p:txBody>
          <a:bodyPr anchor="t"/>
          <a:lstStyle>
            <a:lvl1pPr marL="0" indent="0" algn="l" defTabSz="457200" rtl="0" eaLnBrk="1" latinLnBrk="0" hangingPunct="1">
              <a:spcBef>
                <a:spcPct val="20000"/>
              </a:spcBef>
              <a:buFont typeface="Arial"/>
              <a:buNone/>
              <a:defRPr kumimoji="1" sz="19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2800" b="1">
                <a:latin typeface="Meiryo UI" panose="020B0604030504040204" pitchFamily="34" charset="-128"/>
                <a:ea typeface="Meiryo UI" panose="020B0604030504040204" pitchFamily="34" charset="-128"/>
              </a:rPr>
              <a:t>方法</a:t>
            </a:r>
            <a:r>
              <a:rPr lang="en-US" altLang="ja-JP" sz="2800" b="1" dirty="0">
                <a:latin typeface="Meiryo UI" panose="020B0604030504040204" pitchFamily="34" charset="-128"/>
                <a:ea typeface="Meiryo UI" panose="020B0604030504040204" pitchFamily="34" charset="-128"/>
              </a:rPr>
              <a:t>①</a:t>
            </a:r>
            <a:r>
              <a:rPr lang="ja-JP" altLang="en-US" sz="2800" b="1">
                <a:latin typeface="Meiryo UI" panose="020B0604030504040204" pitchFamily="34" charset="-128"/>
                <a:ea typeface="Meiryo UI" panose="020B0604030504040204" pitchFamily="34" charset="-128"/>
              </a:rPr>
              <a:t>公式アプリを使う</a:t>
            </a:r>
            <a:endParaRPr lang="en-US" altLang="ja-JP" sz="2800" b="1" dirty="0">
              <a:latin typeface="Meiryo UI" panose="020B0604030504040204" pitchFamily="34" charset="-128"/>
              <a:ea typeface="Meiryo UI" panose="020B0604030504040204" pitchFamily="34" charset="-128"/>
            </a:endParaRPr>
          </a:p>
          <a:p>
            <a:pPr marL="185738" indent="-185738">
              <a:buFont typeface="Arial" panose="020B0604020202020204" pitchFamily="34" charset="0"/>
              <a:buChar char="•"/>
            </a:pPr>
            <a:r>
              <a:rPr lang="ja-JP" altLang="en-US" sz="2200">
                <a:latin typeface="Meiryo UI" panose="020B0604030504040204" pitchFamily="34" charset="-128"/>
                <a:ea typeface="Meiryo UI" panose="020B0604030504040204" pitchFamily="34" charset="-128"/>
              </a:rPr>
              <a:t>ユーザ登録すると</a:t>
            </a:r>
            <a:r>
              <a:rPr lang="en-US" altLang="ja-JP" sz="2200" b="1" dirty="0">
                <a:solidFill>
                  <a:srgbClr val="0000FF"/>
                </a:solidFill>
                <a:latin typeface="Meiryo UI" panose="020B0604030504040204" pitchFamily="34" charset="-128"/>
                <a:ea typeface="Meiryo UI" panose="020B0604030504040204" pitchFamily="34" charset="-128"/>
              </a:rPr>
              <a:t>Web/</a:t>
            </a:r>
            <a:r>
              <a:rPr lang="ja-JP" altLang="en-US" sz="2200" b="1">
                <a:solidFill>
                  <a:srgbClr val="0000FF"/>
                </a:solidFill>
                <a:latin typeface="Meiryo UI" panose="020B0604030504040204" pitchFamily="34" charset="-128"/>
                <a:ea typeface="Meiryo UI" panose="020B0604030504040204" pitchFamily="34" charset="-128"/>
              </a:rPr>
              <a:t>スマホアプリ</a:t>
            </a:r>
            <a:r>
              <a:rPr lang="ja-JP" altLang="en-US" sz="2200">
                <a:latin typeface="Meiryo UI" panose="020B0604030504040204" pitchFamily="34" charset="-128"/>
                <a:ea typeface="Meiryo UI" panose="020B0604030504040204" pitchFamily="34" charset="-128"/>
              </a:rPr>
              <a:t>が利用可能</a:t>
            </a:r>
            <a:endParaRPr lang="en-US" altLang="ja-JP" sz="2200" dirty="0">
              <a:latin typeface="Meiryo UI" panose="020B0604030504040204" pitchFamily="34" charset="-128"/>
              <a:ea typeface="Meiryo UI" panose="020B0604030504040204" pitchFamily="34" charset="-128"/>
            </a:endParaRPr>
          </a:p>
          <a:p>
            <a:pPr marL="185738" indent="-185738">
              <a:buFont typeface="Arial" panose="020B0604020202020204" pitchFamily="34" charset="0"/>
              <a:buChar char="•"/>
            </a:pPr>
            <a:r>
              <a:rPr lang="ja-JP" altLang="en-US" sz="2200" b="1">
                <a:solidFill>
                  <a:srgbClr val="0000FF"/>
                </a:solidFill>
                <a:latin typeface="Meiryo UI" panose="020B0604030504040204" pitchFamily="34" charset="-128"/>
                <a:ea typeface="Meiryo UI" panose="020B0604030504040204" pitchFamily="34" charset="-128"/>
              </a:rPr>
              <a:t>月額</a:t>
            </a:r>
            <a:r>
              <a:rPr lang="en-US" altLang="ja-JP" sz="2200" b="1" dirty="0">
                <a:solidFill>
                  <a:srgbClr val="0000FF"/>
                </a:solidFill>
                <a:latin typeface="Meiryo UI" panose="020B0604030504040204" pitchFamily="34" charset="-128"/>
                <a:ea typeface="Meiryo UI" panose="020B0604030504040204" pitchFamily="34" charset="-128"/>
              </a:rPr>
              <a:t>20</a:t>
            </a:r>
            <a:r>
              <a:rPr lang="ja-JP" altLang="en-US" sz="2200" b="1">
                <a:solidFill>
                  <a:srgbClr val="0000FF"/>
                </a:solidFill>
                <a:latin typeface="Meiryo UI" panose="020B0604030504040204" pitchFamily="34" charset="-128"/>
                <a:ea typeface="Meiryo UI" panose="020B0604030504040204" pitchFamily="34" charset="-128"/>
              </a:rPr>
              <a:t>ドル</a:t>
            </a:r>
            <a:r>
              <a:rPr lang="ja-JP" altLang="en-US" sz="2200">
                <a:latin typeface="Meiryo UI" panose="020B0604030504040204" pitchFamily="34" charset="-128"/>
                <a:ea typeface="Meiryo UI" panose="020B0604030504040204" pitchFamily="34" charset="-128"/>
              </a:rPr>
              <a:t>で</a:t>
            </a:r>
            <a:r>
              <a:rPr lang="en-US" altLang="ja-JP" sz="2200" dirty="0">
                <a:latin typeface="Meiryo UI" panose="020B0604030504040204" pitchFamily="34" charset="-128"/>
                <a:ea typeface="Meiryo UI" panose="020B0604030504040204" pitchFamily="34" charset="-128"/>
              </a:rPr>
              <a:t>GPT-4-Turbo</a:t>
            </a:r>
            <a:r>
              <a:rPr lang="ja-JP" altLang="en-US" sz="2200">
                <a:latin typeface="Meiryo UI" panose="020B0604030504040204" pitchFamily="34" charset="-128"/>
                <a:ea typeface="Meiryo UI" panose="020B0604030504040204" pitchFamily="34" charset="-128"/>
              </a:rPr>
              <a:t>が利用可、</a:t>
            </a:r>
            <a:br>
              <a:rPr lang="en-US" altLang="ja-JP" sz="2200" dirty="0">
                <a:latin typeface="Meiryo UI" panose="020B0604030504040204" pitchFamily="34" charset="-128"/>
                <a:ea typeface="Meiryo UI" panose="020B0604030504040204" pitchFamily="34" charset="-128"/>
              </a:rPr>
            </a:br>
            <a:r>
              <a:rPr lang="en-US" altLang="ja-JP" sz="2200" dirty="0">
                <a:latin typeface="Meiryo UI" panose="020B0604030504040204" pitchFamily="34" charset="-128"/>
                <a:ea typeface="Meiryo UI" panose="020B0604030504040204" pitchFamily="34" charset="-128"/>
              </a:rPr>
              <a:t>GPTs</a:t>
            </a:r>
            <a:r>
              <a:rPr lang="ja-JP" altLang="en-US" sz="2200">
                <a:latin typeface="Meiryo UI" panose="020B0604030504040204" pitchFamily="34" charset="-128"/>
                <a:ea typeface="Meiryo UI" panose="020B0604030504040204" pitchFamily="34" charset="-128"/>
              </a:rPr>
              <a:t>で独自カスタマイズ版</a:t>
            </a:r>
            <a:r>
              <a:rPr lang="en-US" altLang="ja-JP" sz="2200" dirty="0">
                <a:latin typeface="Meiryo UI" panose="020B0604030504040204" pitchFamily="34" charset="-128"/>
                <a:ea typeface="Meiryo UI" panose="020B0604030504040204" pitchFamily="34" charset="-128"/>
              </a:rPr>
              <a:t>GPT</a:t>
            </a:r>
            <a:r>
              <a:rPr lang="ja-JP" altLang="en-US" sz="2200">
                <a:latin typeface="Meiryo UI" panose="020B0604030504040204" pitchFamily="34" charset="-128"/>
                <a:ea typeface="Meiryo UI" panose="020B0604030504040204" pitchFamily="34" charset="-128"/>
              </a:rPr>
              <a:t>作成可</a:t>
            </a:r>
            <a:endParaRPr lang="en-US" altLang="ja-JP" sz="2200" dirty="0">
              <a:latin typeface="Meiryo UI" panose="020B0604030504040204" pitchFamily="34" charset="-128"/>
              <a:ea typeface="Meiryo UI" panose="020B0604030504040204" pitchFamily="34" charset="-128"/>
            </a:endParaRPr>
          </a:p>
          <a:p>
            <a:pPr marL="185738" indent="-185738">
              <a:buFont typeface="Arial" panose="020B0604020202020204" pitchFamily="34" charset="0"/>
              <a:buChar char="•"/>
            </a:pPr>
            <a:r>
              <a:rPr lang="ja-JP" altLang="en-US" sz="2200" b="1">
                <a:solidFill>
                  <a:srgbClr val="FF0000"/>
                </a:solidFill>
                <a:latin typeface="Meiryo UI" panose="020B0604030504040204" pitchFamily="34" charset="-128"/>
                <a:ea typeface="Meiryo UI" panose="020B0604030504040204" pitchFamily="34" charset="-128"/>
              </a:rPr>
              <a:t>自社システムとの連携ができないため</a:t>
            </a:r>
            <a:br>
              <a:rPr lang="en-US" altLang="ja-JP" sz="2200" b="1" dirty="0">
                <a:solidFill>
                  <a:srgbClr val="FF0000"/>
                </a:solidFill>
                <a:latin typeface="Meiryo UI" panose="020B0604030504040204" pitchFamily="34" charset="-128"/>
                <a:ea typeface="Meiryo UI" panose="020B0604030504040204" pitchFamily="34" charset="-128"/>
              </a:rPr>
            </a:br>
            <a:r>
              <a:rPr lang="ja-JP" altLang="en-US" sz="2200" b="1">
                <a:solidFill>
                  <a:srgbClr val="FF0000"/>
                </a:solidFill>
                <a:latin typeface="Meiryo UI" panose="020B0604030504040204" pitchFamily="34" charset="-128"/>
                <a:ea typeface="Meiryo UI" panose="020B0604030504040204" pitchFamily="34" charset="-128"/>
              </a:rPr>
              <a:t>団体企業利用に課題有り</a:t>
            </a:r>
            <a:r>
              <a:rPr lang="ja-JP" altLang="en-US" sz="2200">
                <a:latin typeface="Meiryo UI" panose="020B0604030504040204" pitchFamily="34" charset="-128"/>
                <a:ea typeface="Meiryo UI" panose="020B0604030504040204" pitchFamily="34" charset="-128"/>
              </a:rPr>
              <a:t>。</a:t>
            </a:r>
            <a:endParaRPr lang="en-US" altLang="ja-JP" sz="2200" dirty="0">
              <a:latin typeface="Meiryo UI" panose="020B0604030504040204" pitchFamily="34" charset="-128"/>
              <a:ea typeface="Meiryo UI" panose="020B0604030504040204" pitchFamily="34" charset="-128"/>
            </a:endParaRPr>
          </a:p>
          <a:p>
            <a:endParaRPr lang="en-US" altLang="ja-JP" sz="800" dirty="0">
              <a:latin typeface="Meiryo UI" panose="020B0604030504040204" pitchFamily="34" charset="-128"/>
              <a:ea typeface="Meiryo UI" panose="020B0604030504040204" pitchFamily="34" charset="-128"/>
            </a:endParaRPr>
          </a:p>
          <a:p>
            <a:r>
              <a:rPr lang="ja-JP" altLang="en-US" sz="2800" b="1">
                <a:latin typeface="Meiryo UI" panose="020B0604030504040204" pitchFamily="34" charset="-128"/>
                <a:ea typeface="Meiryo UI" panose="020B0604030504040204" pitchFamily="34" charset="-128"/>
              </a:rPr>
              <a:t>方法</a:t>
            </a:r>
            <a:r>
              <a:rPr lang="en-US" altLang="ja-JP" sz="2800" b="1" dirty="0">
                <a:latin typeface="Meiryo UI" panose="020B0604030504040204" pitchFamily="34" charset="-128"/>
                <a:ea typeface="Meiryo UI" panose="020B0604030504040204" pitchFamily="34" charset="-128"/>
              </a:rPr>
              <a:t>②API</a:t>
            </a:r>
            <a:r>
              <a:rPr lang="ja-JP" altLang="en-US" sz="2800" b="1">
                <a:latin typeface="Meiryo UI" panose="020B0604030504040204" pitchFamily="34" charset="-128"/>
                <a:ea typeface="Meiryo UI" panose="020B0604030504040204" pitchFamily="34" charset="-128"/>
              </a:rPr>
              <a:t>を利用する</a:t>
            </a:r>
            <a:r>
              <a:rPr lang="ja-JP" altLang="en-US" sz="2800">
                <a:latin typeface="Meiryo UI" panose="020B0604030504040204" pitchFamily="34" charset="-128"/>
                <a:ea typeface="Meiryo UI" panose="020B0604030504040204" pitchFamily="34" charset="-128"/>
              </a:rPr>
              <a:t>（</a:t>
            </a:r>
            <a:r>
              <a:rPr lang="ja-JP" altLang="en-US" sz="2800" b="1">
                <a:solidFill>
                  <a:srgbClr val="0000FF"/>
                </a:solidFill>
                <a:latin typeface="Meiryo UI" panose="020B0604030504040204" pitchFamily="34" charset="-128"/>
                <a:ea typeface="Meiryo UI" panose="020B0604030504040204" pitchFamily="34" charset="-128"/>
              </a:rPr>
              <a:t>おすすめ</a:t>
            </a:r>
            <a:r>
              <a:rPr lang="ja-JP" altLang="en-US" sz="2800">
                <a:latin typeface="Meiryo UI" panose="020B0604030504040204" pitchFamily="34" charset="-128"/>
                <a:ea typeface="Meiryo UI" panose="020B0604030504040204" pitchFamily="34" charset="-128"/>
              </a:rPr>
              <a:t>）</a:t>
            </a:r>
            <a:endParaRPr lang="en-US" altLang="ja-JP" sz="2800" dirty="0">
              <a:latin typeface="Meiryo UI" panose="020B0604030504040204" pitchFamily="34" charset="-128"/>
              <a:ea typeface="Meiryo UI" panose="020B0604030504040204" pitchFamily="34" charset="-128"/>
            </a:endParaRPr>
          </a:p>
          <a:p>
            <a:pPr marL="185738" indent="-185738">
              <a:buFont typeface="Arial" panose="020B0604020202020204" pitchFamily="34" charset="0"/>
              <a:buChar char="•"/>
            </a:pPr>
            <a:r>
              <a:rPr kumimoji="1" lang="en-US" altLang="ja-JP" sz="2200" b="1" dirty="0">
                <a:solidFill>
                  <a:srgbClr val="0000FF"/>
                </a:solidFill>
                <a:latin typeface="Meiryo UI" panose="020B0604030504040204" pitchFamily="34" charset="-128"/>
                <a:ea typeface="Meiryo UI" panose="020B0604030504040204" pitchFamily="34" charset="-128"/>
              </a:rPr>
              <a:t>OpenAI</a:t>
            </a:r>
            <a:r>
              <a:rPr kumimoji="1" lang="ja-JP" altLang="en-US" sz="2200" b="1">
                <a:solidFill>
                  <a:srgbClr val="0000FF"/>
                </a:solidFill>
                <a:latin typeface="Meiryo UI" panose="020B0604030504040204" pitchFamily="34" charset="-128"/>
                <a:ea typeface="Meiryo UI" panose="020B0604030504040204" pitchFamily="34" charset="-128"/>
              </a:rPr>
              <a:t>の</a:t>
            </a:r>
            <a:r>
              <a:rPr kumimoji="1" lang="en-US" altLang="ja-JP" sz="2200" b="1" dirty="0">
                <a:solidFill>
                  <a:srgbClr val="0000FF"/>
                </a:solidFill>
                <a:latin typeface="Meiryo UI" panose="020B0604030504040204" pitchFamily="34" charset="-128"/>
                <a:ea typeface="Meiryo UI" panose="020B0604030504040204" pitchFamily="34" charset="-128"/>
              </a:rPr>
              <a:t>API</a:t>
            </a:r>
            <a:r>
              <a:rPr kumimoji="1" lang="ja-JP" altLang="en-US" sz="2200" b="1">
                <a:solidFill>
                  <a:srgbClr val="0000FF"/>
                </a:solidFill>
                <a:latin typeface="Meiryo UI" panose="020B0604030504040204" pitchFamily="34" charset="-128"/>
                <a:ea typeface="Meiryo UI" panose="020B0604030504040204" pitchFamily="34" charset="-128"/>
              </a:rPr>
              <a:t>利用</a:t>
            </a:r>
            <a:r>
              <a:rPr kumimoji="1" lang="ja-JP" altLang="en-US" sz="2200">
                <a:latin typeface="Meiryo UI" panose="020B0604030504040204" pitchFamily="34" charset="-128"/>
                <a:ea typeface="Meiryo UI" panose="020B0604030504040204" pitchFamily="34" charset="-128"/>
              </a:rPr>
              <a:t>を有効にすると様々な</a:t>
            </a:r>
            <a:r>
              <a:rPr lang="en-US" altLang="ja-JP" sz="2200" dirty="0">
                <a:latin typeface="Meiryo UI" panose="020B0604030504040204" pitchFamily="34" charset="-128"/>
                <a:ea typeface="Meiryo UI" panose="020B0604030504040204" pitchFamily="34" charset="-128"/>
              </a:rPr>
              <a:t>API</a:t>
            </a:r>
            <a:r>
              <a:rPr lang="ja-JP" altLang="en-US" sz="2200">
                <a:latin typeface="Meiryo UI" panose="020B0604030504040204" pitchFamily="34" charset="-128"/>
                <a:ea typeface="Meiryo UI" panose="020B0604030504040204" pitchFamily="34" charset="-128"/>
              </a:rPr>
              <a:t>が</a:t>
            </a:r>
            <a:br>
              <a:rPr lang="en-US" altLang="ja-JP" sz="2200" dirty="0">
                <a:latin typeface="Meiryo UI" panose="020B0604030504040204" pitchFamily="34" charset="-128"/>
                <a:ea typeface="Meiryo UI" panose="020B0604030504040204" pitchFamily="34" charset="-128"/>
              </a:rPr>
            </a:br>
            <a:r>
              <a:rPr lang="ja-JP" altLang="en-US" sz="2200">
                <a:latin typeface="Meiryo UI" panose="020B0604030504040204" pitchFamily="34" charset="-128"/>
                <a:ea typeface="Meiryo UI" panose="020B0604030504040204" pitchFamily="34" charset="-128"/>
              </a:rPr>
              <a:t>利用でき、そのうちの一つが</a:t>
            </a:r>
            <a:r>
              <a:rPr lang="en-US" altLang="ja-JP" sz="2200" dirty="0">
                <a:latin typeface="Meiryo UI" panose="020B0604030504040204" pitchFamily="34" charset="-128"/>
                <a:ea typeface="Meiryo UI" panose="020B0604030504040204" pitchFamily="34" charset="-128"/>
              </a:rPr>
              <a:t>ChatGPT</a:t>
            </a:r>
            <a:r>
              <a:rPr lang="ja-JP" altLang="en-US" sz="2200">
                <a:latin typeface="Meiryo UI" panose="020B0604030504040204" pitchFamily="34" charset="-128"/>
                <a:ea typeface="Meiryo UI" panose="020B0604030504040204" pitchFamily="34" charset="-128"/>
              </a:rPr>
              <a:t>であり</a:t>
            </a:r>
            <a:br>
              <a:rPr lang="en-US" altLang="ja-JP" sz="2200" dirty="0">
                <a:latin typeface="Meiryo UI" panose="020B0604030504040204" pitchFamily="34" charset="-128"/>
                <a:ea typeface="Meiryo UI" panose="020B0604030504040204" pitchFamily="34" charset="-128"/>
              </a:rPr>
            </a:br>
            <a:r>
              <a:rPr lang="ja-JP" altLang="en-US" sz="2200" b="1">
                <a:solidFill>
                  <a:srgbClr val="0000FF"/>
                </a:solidFill>
                <a:latin typeface="Meiryo UI" panose="020B0604030504040204" pitchFamily="34" charset="-128"/>
                <a:ea typeface="Meiryo UI" panose="020B0604030504040204" pitchFamily="34" charset="-128"/>
              </a:rPr>
              <a:t>従量課金で使える</a:t>
            </a:r>
            <a:r>
              <a:rPr lang="ja-JP" altLang="en-US" sz="2200">
                <a:latin typeface="Meiryo UI" panose="020B0604030504040204" pitchFamily="34" charset="-128"/>
                <a:ea typeface="Meiryo UI" panose="020B0604030504040204" pitchFamily="34" charset="-128"/>
              </a:rPr>
              <a:t>ようになる。</a:t>
            </a:r>
            <a:endParaRPr lang="en-US" altLang="ja-JP" sz="2200" dirty="0">
              <a:latin typeface="Meiryo UI" panose="020B0604030504040204" pitchFamily="34" charset="-128"/>
              <a:ea typeface="Meiryo UI" panose="020B0604030504040204" pitchFamily="34" charset="-128"/>
            </a:endParaRPr>
          </a:p>
          <a:p>
            <a:pPr marL="185738" indent="-185738">
              <a:buFont typeface="Arial" panose="020B0604020202020204" pitchFamily="34" charset="0"/>
              <a:buChar char="•"/>
            </a:pPr>
            <a:r>
              <a:rPr lang="en-US" altLang="ja-JP" sz="2200" b="1" dirty="0">
                <a:solidFill>
                  <a:srgbClr val="0000FF"/>
                </a:solidFill>
                <a:latin typeface="Meiryo UI" panose="020B0604030504040204" pitchFamily="34" charset="-128"/>
                <a:ea typeface="Meiryo UI" panose="020B0604030504040204" pitchFamily="34" charset="-128"/>
              </a:rPr>
              <a:t>API</a:t>
            </a:r>
            <a:r>
              <a:rPr lang="ja-JP" altLang="en-US" sz="2200" b="1">
                <a:solidFill>
                  <a:srgbClr val="0000FF"/>
                </a:solidFill>
                <a:latin typeface="Meiryo UI" panose="020B0604030504040204" pitchFamily="34" charset="-128"/>
                <a:ea typeface="Meiryo UI" panose="020B0604030504040204" pitchFamily="34" charset="-128"/>
              </a:rPr>
              <a:t>利用するアプリを開発</a:t>
            </a:r>
            <a:r>
              <a:rPr lang="ja-JP" altLang="en-US" sz="2200">
                <a:latin typeface="Meiryo UI" panose="020B0604030504040204" pitchFamily="34" charset="-128"/>
                <a:ea typeface="Meiryo UI" panose="020B0604030504040204" pitchFamily="34" charset="-128"/>
              </a:rPr>
              <a:t>することで、</a:t>
            </a:r>
            <a:br>
              <a:rPr lang="en-US" altLang="ja-JP" sz="2200" dirty="0">
                <a:latin typeface="Meiryo UI" panose="020B0604030504040204" pitchFamily="34" charset="-128"/>
                <a:ea typeface="Meiryo UI" panose="020B0604030504040204" pitchFamily="34" charset="-128"/>
              </a:rPr>
            </a:br>
            <a:r>
              <a:rPr lang="ja-JP" altLang="en-US" sz="2200">
                <a:latin typeface="Meiryo UI" panose="020B0604030504040204" pitchFamily="34" charset="-128"/>
                <a:ea typeface="Meiryo UI" panose="020B0604030504040204" pitchFamily="34" charset="-128"/>
              </a:rPr>
              <a:t>有料契約は組織内で一つにし、</a:t>
            </a:r>
            <a:r>
              <a:rPr lang="ja-JP" altLang="en-US" sz="2200" b="1">
                <a:solidFill>
                  <a:srgbClr val="0000FF"/>
                </a:solidFill>
                <a:latin typeface="Meiryo UI" panose="020B0604030504040204" pitchFamily="34" charset="-128"/>
                <a:ea typeface="Meiryo UI" panose="020B0604030504040204" pitchFamily="34" charset="-128"/>
              </a:rPr>
              <a:t>複数</a:t>
            </a:r>
            <a:r>
              <a:rPr lang="en-US" altLang="ja-JP" sz="2200" b="1" dirty="0">
                <a:solidFill>
                  <a:srgbClr val="0000FF"/>
                </a:solidFill>
                <a:latin typeface="Meiryo UI" panose="020B0604030504040204" pitchFamily="34" charset="-128"/>
                <a:ea typeface="Meiryo UI" panose="020B0604030504040204" pitchFamily="34" charset="-128"/>
              </a:rPr>
              <a:t>API</a:t>
            </a:r>
            <a:r>
              <a:rPr lang="ja-JP" altLang="en-US" sz="2200" b="1">
                <a:solidFill>
                  <a:srgbClr val="0000FF"/>
                </a:solidFill>
                <a:latin typeface="Meiryo UI" panose="020B0604030504040204" pitchFamily="34" charset="-128"/>
                <a:ea typeface="Meiryo UI" panose="020B0604030504040204" pitchFamily="34" charset="-128"/>
              </a:rPr>
              <a:t>キーを発行しトータルコストを平準化し一括払い</a:t>
            </a:r>
            <a:r>
              <a:rPr lang="ja-JP" altLang="en-US" sz="2200">
                <a:latin typeface="Meiryo UI" panose="020B0604030504040204" pitchFamily="34" charset="-128"/>
                <a:ea typeface="Meiryo UI" panose="020B0604030504040204" pitchFamily="34" charset="-128"/>
              </a:rPr>
              <a:t>することができる。</a:t>
            </a:r>
            <a:endParaRPr lang="en-US" altLang="ja-JP" sz="2200" dirty="0">
              <a:latin typeface="Meiryo UI" panose="020B0604030504040204" pitchFamily="34" charset="-128"/>
              <a:ea typeface="Meiryo UI" panose="020B0604030504040204" pitchFamily="34" charset="-128"/>
            </a:endParaRPr>
          </a:p>
          <a:p>
            <a:pPr marL="185738" indent="-185738">
              <a:buFont typeface="Arial" panose="020B0604020202020204" pitchFamily="34" charset="0"/>
              <a:buChar char="•"/>
            </a:pPr>
            <a:r>
              <a:rPr lang="ja-JP" altLang="en-US" sz="2200" b="1">
                <a:solidFill>
                  <a:srgbClr val="0000FF"/>
                </a:solidFill>
                <a:latin typeface="Meiryo UI" panose="020B0604030504040204" pitchFamily="34" charset="-128"/>
                <a:ea typeface="Meiryo UI" panose="020B0604030504040204" pitchFamily="34" charset="-128"/>
              </a:rPr>
              <a:t>アシスタント</a:t>
            </a:r>
            <a:r>
              <a:rPr lang="en-US" altLang="ja-JP" sz="2200" b="1" dirty="0">
                <a:solidFill>
                  <a:srgbClr val="0000FF"/>
                </a:solidFill>
                <a:latin typeface="Meiryo UI" panose="020B0604030504040204" pitchFamily="34" charset="-128"/>
                <a:ea typeface="Meiryo UI" panose="020B0604030504040204" pitchFamily="34" charset="-128"/>
              </a:rPr>
              <a:t>API</a:t>
            </a:r>
            <a:r>
              <a:rPr lang="ja-JP" altLang="en-US" sz="2200" b="1">
                <a:solidFill>
                  <a:srgbClr val="0000FF"/>
                </a:solidFill>
                <a:latin typeface="Meiryo UI" panose="020B0604030504040204" pitchFamily="34" charset="-128"/>
                <a:ea typeface="Meiryo UI" panose="020B0604030504040204" pitchFamily="34" charset="-128"/>
              </a:rPr>
              <a:t>で独自</a:t>
            </a:r>
            <a:r>
              <a:rPr lang="en-US" altLang="ja-JP" sz="2200" b="1" dirty="0">
                <a:solidFill>
                  <a:srgbClr val="0000FF"/>
                </a:solidFill>
                <a:latin typeface="Meiryo UI" panose="020B0604030504040204" pitchFamily="34" charset="-128"/>
                <a:ea typeface="Meiryo UI" panose="020B0604030504040204" pitchFamily="34" charset="-128"/>
              </a:rPr>
              <a:t>ChatGPT</a:t>
            </a:r>
            <a:r>
              <a:rPr lang="ja-JP" altLang="en-US" sz="2200" b="1">
                <a:solidFill>
                  <a:srgbClr val="0000FF"/>
                </a:solidFill>
                <a:latin typeface="Meiryo UI" panose="020B0604030504040204" pitchFamily="34" charset="-128"/>
                <a:ea typeface="Meiryo UI" panose="020B0604030504040204" pitchFamily="34" charset="-128"/>
              </a:rPr>
              <a:t>作成</a:t>
            </a:r>
            <a:r>
              <a:rPr lang="ja-JP" altLang="en-US" sz="2200">
                <a:latin typeface="Meiryo UI" panose="020B0604030504040204" pitchFamily="34" charset="-128"/>
                <a:ea typeface="Meiryo UI" panose="020B0604030504040204" pitchFamily="34" charset="-128"/>
              </a:rPr>
              <a:t>が可能。</a:t>
            </a:r>
            <a:endParaRPr lang="en-US" altLang="ja-JP" sz="2200" dirty="0">
              <a:latin typeface="Meiryo UI" panose="020B0604030504040204" pitchFamily="34" charset="-128"/>
              <a:ea typeface="Meiryo UI" panose="020B0604030504040204" pitchFamily="34" charset="-128"/>
            </a:endParaRPr>
          </a:p>
        </p:txBody>
      </p:sp>
      <p:pic>
        <p:nvPicPr>
          <p:cNvPr id="6" name="図 5" descr="グラフィカル ユーザー インターフェイス, アプリケーション, Teams&#10;&#10;自動的に生成された説明">
            <a:extLst>
              <a:ext uri="{FF2B5EF4-FFF2-40B4-BE49-F238E27FC236}">
                <a16:creationId xmlns:a16="http://schemas.microsoft.com/office/drawing/2014/main" id="{EC9E0465-7D1E-0410-CE72-53A595726D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49890" y="312911"/>
            <a:ext cx="2210341" cy="1356479"/>
          </a:xfrm>
          <a:prstGeom prst="rect">
            <a:avLst/>
          </a:prstGeom>
          <a:ln>
            <a:solidFill>
              <a:schemeClr val="tx1"/>
            </a:solidFill>
          </a:ln>
        </p:spPr>
      </p:pic>
      <p:grpSp>
        <p:nvGrpSpPr>
          <p:cNvPr id="19" name="グループ化 18">
            <a:extLst>
              <a:ext uri="{FF2B5EF4-FFF2-40B4-BE49-F238E27FC236}">
                <a16:creationId xmlns:a16="http://schemas.microsoft.com/office/drawing/2014/main" id="{6FE80168-FE63-5F06-5941-BDAF9D7188F9}"/>
              </a:ext>
            </a:extLst>
          </p:cNvPr>
          <p:cNvGrpSpPr/>
          <p:nvPr/>
        </p:nvGrpSpPr>
        <p:grpSpPr>
          <a:xfrm>
            <a:off x="6727964" y="2087427"/>
            <a:ext cx="2010158" cy="1748331"/>
            <a:chOff x="6464994" y="2578385"/>
            <a:chExt cx="2499494" cy="2173930"/>
          </a:xfrm>
        </p:grpSpPr>
        <p:pic>
          <p:nvPicPr>
            <p:cNvPr id="7" name="図 6" descr="テキスト&#10;&#10;自動的に生成された説明">
              <a:extLst>
                <a:ext uri="{FF2B5EF4-FFF2-40B4-BE49-F238E27FC236}">
                  <a16:creationId xmlns:a16="http://schemas.microsoft.com/office/drawing/2014/main" id="{FDD9A34C-0BF2-6A37-03FC-3DB11278E3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64994" y="2605414"/>
              <a:ext cx="1173444" cy="2119117"/>
            </a:xfrm>
            <a:prstGeom prst="rect">
              <a:avLst/>
            </a:prstGeom>
            <a:ln>
              <a:solidFill>
                <a:schemeClr val="tx1"/>
              </a:solidFill>
            </a:ln>
          </p:spPr>
        </p:pic>
        <p:pic>
          <p:nvPicPr>
            <p:cNvPr id="8" name="図 7" descr="文字の書かれた紙&#10;&#10;中程度の精度で自動的に生成された説明">
              <a:extLst>
                <a:ext uri="{FF2B5EF4-FFF2-40B4-BE49-F238E27FC236}">
                  <a16:creationId xmlns:a16="http://schemas.microsoft.com/office/drawing/2014/main" id="{B9519F94-B2A5-6F24-CD7E-1F7AE3412DA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60692" y="2578385"/>
              <a:ext cx="1203796" cy="2173930"/>
            </a:xfrm>
            <a:prstGeom prst="rect">
              <a:avLst/>
            </a:prstGeom>
            <a:ln>
              <a:solidFill>
                <a:schemeClr val="tx1"/>
              </a:solidFill>
            </a:ln>
          </p:spPr>
        </p:pic>
      </p:grpSp>
      <p:sp>
        <p:nvSpPr>
          <p:cNvPr id="9" name="テキスト ボックス 8">
            <a:extLst>
              <a:ext uri="{FF2B5EF4-FFF2-40B4-BE49-F238E27FC236}">
                <a16:creationId xmlns:a16="http://schemas.microsoft.com/office/drawing/2014/main" id="{26E6EE06-259A-CCE1-16D0-0293292F9B75}"/>
              </a:ext>
            </a:extLst>
          </p:cNvPr>
          <p:cNvSpPr txBox="1"/>
          <p:nvPr/>
        </p:nvSpPr>
        <p:spPr>
          <a:xfrm>
            <a:off x="7075097" y="1681063"/>
            <a:ext cx="1302985" cy="307777"/>
          </a:xfrm>
          <a:prstGeom prst="rect">
            <a:avLst/>
          </a:prstGeom>
          <a:noFill/>
        </p:spPr>
        <p:txBody>
          <a:bodyPr wrap="none" rtlCol="0">
            <a:spAutoFit/>
          </a:bodyPr>
          <a:lstStyle/>
          <a:p>
            <a:r>
              <a:rPr kumimoji="1" lang="ja-JP" altLang="en-US" sz="1400">
                <a:latin typeface="Meiryo UI" panose="020B0604030504040204" pitchFamily="34" charset="-128"/>
                <a:ea typeface="Meiryo UI" panose="020B0604030504040204" pitchFamily="34" charset="-128"/>
              </a:rPr>
              <a:t>公式</a:t>
            </a:r>
            <a:r>
              <a:rPr kumimoji="1" lang="en-US" altLang="ja-JP" sz="1400" dirty="0">
                <a:latin typeface="Meiryo UI" panose="020B0604030504040204" pitchFamily="34" charset="-128"/>
                <a:ea typeface="Meiryo UI" panose="020B0604030504040204" pitchFamily="34" charset="-128"/>
              </a:rPr>
              <a:t>Web</a:t>
            </a:r>
            <a:r>
              <a:rPr kumimoji="1" lang="ja-JP" altLang="en-US" sz="1400">
                <a:latin typeface="Meiryo UI" panose="020B0604030504040204" pitchFamily="34" charset="-128"/>
                <a:ea typeface="Meiryo UI" panose="020B0604030504040204" pitchFamily="34" charset="-128"/>
              </a:rPr>
              <a:t>アプリ</a:t>
            </a:r>
          </a:p>
        </p:txBody>
      </p:sp>
      <p:sp>
        <p:nvSpPr>
          <p:cNvPr id="16" name="テキスト ボックス 15">
            <a:extLst>
              <a:ext uri="{FF2B5EF4-FFF2-40B4-BE49-F238E27FC236}">
                <a16:creationId xmlns:a16="http://schemas.microsoft.com/office/drawing/2014/main" id="{E8D37835-7B7F-FDE4-E3F7-A7B216FC342C}"/>
              </a:ext>
            </a:extLst>
          </p:cNvPr>
          <p:cNvSpPr txBox="1"/>
          <p:nvPr/>
        </p:nvSpPr>
        <p:spPr>
          <a:xfrm>
            <a:off x="7002777" y="3841303"/>
            <a:ext cx="1337226" cy="307777"/>
          </a:xfrm>
          <a:prstGeom prst="rect">
            <a:avLst/>
          </a:prstGeom>
          <a:noFill/>
        </p:spPr>
        <p:txBody>
          <a:bodyPr wrap="none" rtlCol="0">
            <a:spAutoFit/>
          </a:bodyPr>
          <a:lstStyle/>
          <a:p>
            <a:r>
              <a:rPr kumimoji="1" lang="ja-JP" altLang="en-US" sz="1400">
                <a:latin typeface="Meiryo UI" panose="020B0604030504040204" pitchFamily="34" charset="-128"/>
                <a:ea typeface="Meiryo UI" panose="020B0604030504040204" pitchFamily="34" charset="-128"/>
              </a:rPr>
              <a:t>公式スマホアプリ</a:t>
            </a:r>
          </a:p>
        </p:txBody>
      </p:sp>
      <p:grpSp>
        <p:nvGrpSpPr>
          <p:cNvPr id="26" name="グループ化 25">
            <a:extLst>
              <a:ext uri="{FF2B5EF4-FFF2-40B4-BE49-F238E27FC236}">
                <a16:creationId xmlns:a16="http://schemas.microsoft.com/office/drawing/2014/main" id="{2B0C2930-59DC-F0FA-B06D-15144585F006}"/>
              </a:ext>
            </a:extLst>
          </p:cNvPr>
          <p:cNvGrpSpPr/>
          <p:nvPr/>
        </p:nvGrpSpPr>
        <p:grpSpPr>
          <a:xfrm>
            <a:off x="6556159" y="4411875"/>
            <a:ext cx="2356888" cy="2007514"/>
            <a:chOff x="6412143" y="4411875"/>
            <a:chExt cx="2356888" cy="2007514"/>
          </a:xfrm>
        </p:grpSpPr>
        <p:pic>
          <p:nvPicPr>
            <p:cNvPr id="24" name="図 23" descr="絵と文字の加工写真&#10;&#10;中程度の精度で自動的に生成された説明">
              <a:extLst>
                <a:ext uri="{FF2B5EF4-FFF2-40B4-BE49-F238E27FC236}">
                  <a16:creationId xmlns:a16="http://schemas.microsoft.com/office/drawing/2014/main" id="{82346DC5-8106-10D3-BA9B-056F8A46DEF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12143" y="4411875"/>
              <a:ext cx="1328209" cy="1307126"/>
            </a:xfrm>
            <a:prstGeom prst="rect">
              <a:avLst/>
            </a:prstGeom>
            <a:ln>
              <a:solidFill>
                <a:schemeClr val="tx1"/>
              </a:solidFill>
            </a:ln>
          </p:spPr>
        </p:pic>
        <p:pic>
          <p:nvPicPr>
            <p:cNvPr id="25" name="図 24" descr="グラフィカル ユーザー インターフェイス, テキスト, アプリケーション&#10;&#10;自動的に生成された説明">
              <a:extLst>
                <a:ext uri="{FF2B5EF4-FFF2-40B4-BE49-F238E27FC236}">
                  <a16:creationId xmlns:a16="http://schemas.microsoft.com/office/drawing/2014/main" id="{30F0D64C-238A-5B2F-F614-CAFF16F71C2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34798" y="4941168"/>
              <a:ext cx="1634233" cy="1478221"/>
            </a:xfrm>
            <a:prstGeom prst="rect">
              <a:avLst/>
            </a:prstGeom>
            <a:ln>
              <a:solidFill>
                <a:schemeClr val="tx1"/>
              </a:solidFill>
            </a:ln>
          </p:spPr>
        </p:pic>
      </p:grpSp>
    </p:spTree>
    <p:extLst>
      <p:ext uri="{BB962C8B-B14F-4D97-AF65-F5344CB8AC3E}">
        <p14:creationId xmlns:p14="http://schemas.microsoft.com/office/powerpoint/2010/main" val="3724352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F9D74B2-529C-BDA2-C155-765EB76440D5}"/>
              </a:ext>
            </a:extLst>
          </p:cNvPr>
          <p:cNvSpPr txBox="1"/>
          <p:nvPr/>
        </p:nvSpPr>
        <p:spPr>
          <a:xfrm>
            <a:off x="107504" y="836712"/>
            <a:ext cx="4645075" cy="1600438"/>
          </a:xfrm>
          <a:prstGeom prst="rect">
            <a:avLst/>
          </a:prstGeom>
          <a:noFill/>
        </p:spPr>
        <p:txBody>
          <a:bodyPr wrap="square">
            <a:spAutoFit/>
          </a:bodyPr>
          <a:lstStyle/>
          <a:p>
            <a:pPr marL="9525" lvl="1"/>
            <a:r>
              <a:rPr kumimoji="1" lang="ja-JP" altLang="en-US" sz="2000" b="1">
                <a:latin typeface="Meiryo UI" panose="020B0604030504040204" pitchFamily="34" charset="-128"/>
                <a:ea typeface="Meiryo UI" panose="020B0604030504040204" pitchFamily="34" charset="-128"/>
              </a:rPr>
              <a:t>公式</a:t>
            </a:r>
            <a:r>
              <a:rPr kumimoji="1" lang="en-US" altLang="ja-JP" sz="2000" b="1" dirty="0">
                <a:latin typeface="Meiryo UI" panose="020B0604030504040204" pitchFamily="34" charset="-128"/>
                <a:ea typeface="Meiryo UI" panose="020B0604030504040204" pitchFamily="34" charset="-128"/>
              </a:rPr>
              <a:t>Web</a:t>
            </a:r>
            <a:r>
              <a:rPr kumimoji="1" lang="ja-JP" altLang="en-US" sz="2000" b="1">
                <a:latin typeface="Meiryo UI" panose="020B0604030504040204" pitchFamily="34" charset="-128"/>
                <a:ea typeface="Meiryo UI" panose="020B0604030504040204" pitchFamily="34" charset="-128"/>
              </a:rPr>
              <a:t>アプリ</a:t>
            </a:r>
            <a:r>
              <a:rPr kumimoji="1" lang="en-US" altLang="ja-JP" sz="2000" b="1" dirty="0">
                <a:latin typeface="Meiryo UI" panose="020B0604030504040204" pitchFamily="34" charset="-128"/>
                <a:ea typeface="Meiryo UI" panose="020B0604030504040204" pitchFamily="34" charset="-128"/>
              </a:rPr>
              <a:t> </a:t>
            </a:r>
            <a:r>
              <a:rPr kumimoji="1" lang="en-US" altLang="ja-JP" sz="1400" dirty="0">
                <a:latin typeface="Meiryo UI" panose="020B0604030504040204" pitchFamily="34" charset="-128"/>
                <a:ea typeface="Meiryo UI" panose="020B0604030504040204" pitchFamily="34" charset="-128"/>
                <a:hlinkClick r:id="rId2"/>
              </a:rPr>
              <a:t>https://chat.openai.com/</a:t>
            </a:r>
            <a:r>
              <a:rPr kumimoji="1" lang="en-US" altLang="ja-JP" sz="1400" dirty="0">
                <a:latin typeface="Meiryo UI" panose="020B0604030504040204" pitchFamily="34" charset="-128"/>
                <a:ea typeface="Meiryo UI" panose="020B0604030504040204" pitchFamily="34" charset="-128"/>
              </a:rPr>
              <a:t> </a:t>
            </a:r>
            <a:endParaRPr lang="en-US" altLang="ja-JP" sz="1400" dirty="0">
              <a:latin typeface="Meiryo UI" panose="020B0604030504040204" pitchFamily="34" charset="-128"/>
              <a:ea typeface="Meiryo UI" panose="020B0604030504040204" pitchFamily="34" charset="-128"/>
            </a:endParaRPr>
          </a:p>
          <a:p>
            <a:pPr marL="9525" lvl="1"/>
            <a:endParaRPr lang="en-US" altLang="ja-JP" sz="800" dirty="0">
              <a:latin typeface="Meiryo UI" panose="020B0604030504040204" pitchFamily="34" charset="-128"/>
              <a:ea typeface="Meiryo UI" panose="020B0604030504040204" pitchFamily="34" charset="-128"/>
            </a:endParaRPr>
          </a:p>
          <a:p>
            <a:pPr marL="179388" lvl="1" indent="-169863">
              <a:buFont typeface="Arial" panose="020B0604020202020204" pitchFamily="34" charset="0"/>
              <a:buChar char="•"/>
            </a:pPr>
            <a:r>
              <a:rPr lang="ja-JP" altLang="en-US" sz="1400">
                <a:latin typeface="Meiryo UI" panose="020B0604030504040204" pitchFamily="34" charset="-128"/>
                <a:ea typeface="Meiryo UI" panose="020B0604030504040204" pitchFamily="34" charset="-128"/>
              </a:rPr>
              <a:t>フリーミアムサービスで月額</a:t>
            </a:r>
            <a:r>
              <a:rPr lang="en-US" altLang="ja-JP" sz="1400" dirty="0">
                <a:latin typeface="Meiryo UI" panose="020B0604030504040204" pitchFamily="34" charset="-128"/>
                <a:ea typeface="Meiryo UI" panose="020B0604030504040204" pitchFamily="34" charset="-128"/>
              </a:rPr>
              <a:t>20</a:t>
            </a:r>
            <a:r>
              <a:rPr lang="ja-JP" altLang="en-US" sz="1400">
                <a:latin typeface="Meiryo UI" panose="020B0604030504040204" pitchFamily="34" charset="-128"/>
                <a:ea typeface="Meiryo UI" panose="020B0604030504040204" pitchFamily="34" charset="-128"/>
              </a:rPr>
              <a:t>ドルを支払うと</a:t>
            </a:r>
            <a:r>
              <a:rPr lang="en-US" altLang="ja-JP" sz="1400" dirty="0">
                <a:latin typeface="Meiryo UI" panose="020B0604030504040204" pitchFamily="34" charset="-128"/>
                <a:ea typeface="Meiryo UI" panose="020B0604030504040204" pitchFamily="34" charset="-128"/>
              </a:rPr>
              <a:t>GPT-4</a:t>
            </a:r>
            <a:r>
              <a:rPr lang="ja-JP" altLang="en-US" sz="1400">
                <a:latin typeface="Meiryo UI" panose="020B0604030504040204" pitchFamily="34" charset="-128"/>
                <a:ea typeface="Meiryo UI" panose="020B0604030504040204" pitchFamily="34" charset="-128"/>
              </a:rPr>
              <a:t>モデルが</a:t>
            </a:r>
            <a:br>
              <a:rPr lang="en-US" altLang="ja-JP" sz="1400" dirty="0">
                <a:latin typeface="Meiryo UI" panose="020B0604030504040204" pitchFamily="34" charset="-128"/>
                <a:ea typeface="Meiryo UI" panose="020B0604030504040204" pitchFamily="34" charset="-128"/>
              </a:rPr>
            </a:br>
            <a:r>
              <a:rPr lang="ja-JP" altLang="en-US" sz="1400">
                <a:latin typeface="Meiryo UI" panose="020B0604030504040204" pitchFamily="34" charset="-128"/>
                <a:ea typeface="Meiryo UI" panose="020B0604030504040204" pitchFamily="34" charset="-128"/>
              </a:rPr>
              <a:t>使えるようになる。</a:t>
            </a:r>
            <a:endParaRPr lang="en-US" altLang="ja-JP" sz="1400" dirty="0">
              <a:latin typeface="Meiryo UI" panose="020B0604030504040204" pitchFamily="34" charset="-128"/>
              <a:ea typeface="Meiryo UI" panose="020B0604030504040204" pitchFamily="34" charset="-128"/>
            </a:endParaRPr>
          </a:p>
          <a:p>
            <a:pPr marL="179388" lvl="1" indent="-169863">
              <a:buFont typeface="Arial" panose="020B0604020202020204" pitchFamily="34" charset="0"/>
              <a:buChar char="•"/>
            </a:pPr>
            <a:r>
              <a:rPr lang="en-US" altLang="ja-JP" sz="1400" dirty="0">
                <a:latin typeface="Meiryo UI" panose="020B0604030504040204" pitchFamily="34" charset="-128"/>
                <a:ea typeface="Meiryo UI" panose="020B0604030504040204" pitchFamily="34" charset="-128"/>
              </a:rPr>
              <a:t>ChatGPT</a:t>
            </a:r>
            <a:r>
              <a:rPr lang="ja-JP" altLang="en-US" sz="1400">
                <a:latin typeface="Meiryo UI" panose="020B0604030504040204" pitchFamily="34" charset="-128"/>
                <a:ea typeface="Meiryo UI" panose="020B0604030504040204" pitchFamily="34" charset="-128"/>
              </a:rPr>
              <a:t>と他の</a:t>
            </a:r>
            <a:r>
              <a:rPr lang="en-US" altLang="ja-JP" sz="1400" dirty="0">
                <a:latin typeface="Meiryo UI" panose="020B0604030504040204" pitchFamily="34" charset="-128"/>
                <a:ea typeface="Meiryo UI" panose="020B0604030504040204" pitchFamily="34" charset="-128"/>
              </a:rPr>
              <a:t>Web</a:t>
            </a:r>
            <a:r>
              <a:rPr lang="ja-JP" altLang="en-US" sz="1400">
                <a:latin typeface="Meiryo UI" panose="020B0604030504040204" pitchFamily="34" charset="-128"/>
                <a:ea typeface="Meiryo UI" panose="020B0604030504040204" pitchFamily="34" charset="-128"/>
              </a:rPr>
              <a:t>サービスを連携するプラグインや</a:t>
            </a:r>
            <a:br>
              <a:rPr lang="en-US" altLang="ja-JP" sz="1400" dirty="0">
                <a:latin typeface="Meiryo UI" panose="020B0604030504040204" pitchFamily="34" charset="-128"/>
                <a:ea typeface="Meiryo UI" panose="020B0604030504040204" pitchFamily="34" charset="-128"/>
              </a:rPr>
            </a:br>
            <a:r>
              <a:rPr lang="ja-JP" altLang="en-US" sz="1400">
                <a:latin typeface="Meiryo UI" panose="020B0604030504040204" pitchFamily="34" charset="-128"/>
                <a:ea typeface="Meiryo UI" panose="020B0604030504040204" pitchFamily="34" charset="-128"/>
              </a:rPr>
              <a:t>独自の</a:t>
            </a:r>
            <a:r>
              <a:rPr lang="en-US" altLang="ja-JP" sz="1400" dirty="0">
                <a:latin typeface="Meiryo UI" panose="020B0604030504040204" pitchFamily="34" charset="-128"/>
                <a:ea typeface="Meiryo UI" panose="020B0604030504040204" pitchFamily="34" charset="-128"/>
              </a:rPr>
              <a:t>ChatGPT</a:t>
            </a:r>
            <a:r>
              <a:rPr lang="ja-JP" altLang="en-US" sz="1400">
                <a:latin typeface="Meiryo UI" panose="020B0604030504040204" pitchFamily="34" charset="-128"/>
                <a:ea typeface="Meiryo UI" panose="020B0604030504040204" pitchFamily="34" charset="-128"/>
              </a:rPr>
              <a:t>が作れる</a:t>
            </a:r>
            <a:r>
              <a:rPr lang="en-US" altLang="ja-JP" sz="1400" dirty="0">
                <a:latin typeface="Meiryo UI" panose="020B0604030504040204" pitchFamily="34" charset="-128"/>
                <a:ea typeface="Meiryo UI" panose="020B0604030504040204" pitchFamily="34" charset="-128"/>
              </a:rPr>
              <a:t>GPTs</a:t>
            </a:r>
            <a:r>
              <a:rPr lang="ja-JP" altLang="en-US" sz="1400">
                <a:latin typeface="Meiryo UI" panose="020B0604030504040204" pitchFamily="34" charset="-128"/>
                <a:ea typeface="Meiryo UI" panose="020B0604030504040204" pitchFamily="34" charset="-128"/>
              </a:rPr>
              <a:t>といった有料サービスが</a:t>
            </a:r>
            <a:br>
              <a:rPr lang="en-US" altLang="ja-JP" sz="1400" dirty="0">
                <a:latin typeface="Meiryo UI" panose="020B0604030504040204" pitchFamily="34" charset="-128"/>
                <a:ea typeface="Meiryo UI" panose="020B0604030504040204" pitchFamily="34" charset="-128"/>
              </a:rPr>
            </a:br>
            <a:r>
              <a:rPr lang="ja-JP" altLang="en-US" sz="1400">
                <a:latin typeface="Meiryo UI" panose="020B0604030504040204" pitchFamily="34" charset="-128"/>
                <a:ea typeface="Meiryo UI" panose="020B0604030504040204" pitchFamily="34" charset="-128"/>
              </a:rPr>
              <a:t>利用できる。</a:t>
            </a:r>
            <a:endParaRPr kumimoji="1" lang="en-US" altLang="ja-JP" sz="1400" dirty="0">
              <a:latin typeface="Meiryo UI" panose="020B0604030504040204" pitchFamily="34" charset="-128"/>
              <a:ea typeface="Meiryo UI" panose="020B0604030504040204" pitchFamily="34" charset="-128"/>
            </a:endParaRPr>
          </a:p>
        </p:txBody>
      </p:sp>
      <p:sp>
        <p:nvSpPr>
          <p:cNvPr id="6" name="テキスト プレースホルダー 1">
            <a:extLst>
              <a:ext uri="{FF2B5EF4-FFF2-40B4-BE49-F238E27FC236}">
                <a16:creationId xmlns:a16="http://schemas.microsoft.com/office/drawing/2014/main" id="{1C1465F6-DAC5-8A82-4E65-A55E945394A4}"/>
              </a:ext>
            </a:extLst>
          </p:cNvPr>
          <p:cNvSpPr txBox="1">
            <a:spLocks/>
          </p:cNvSpPr>
          <p:nvPr/>
        </p:nvSpPr>
        <p:spPr>
          <a:xfrm>
            <a:off x="54694" y="144430"/>
            <a:ext cx="8748463" cy="608572"/>
          </a:xfrm>
          <a:prstGeom prst="rect">
            <a:avLst/>
          </a:prstGeom>
        </p:spPr>
        <p:txBody>
          <a:bodyPr anchor="b"/>
          <a:lstStyle>
            <a:lvl1pPr marL="0" indent="0" algn="l" defTabSz="457200" rtl="0" eaLnBrk="1" latinLnBrk="0" hangingPunct="1">
              <a:spcBef>
                <a:spcPct val="20000"/>
              </a:spcBef>
              <a:buFont typeface="Arial"/>
              <a:buNone/>
              <a:defRPr kumimoji="1" sz="19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200" b="1">
                <a:latin typeface="Meiryo UI" panose="020B0604030504040204" pitchFamily="34" charset="-128"/>
                <a:ea typeface="Meiryo UI" panose="020B0604030504040204" pitchFamily="34" charset="-128"/>
              </a:rPr>
              <a:t>方法</a:t>
            </a:r>
            <a:r>
              <a:rPr lang="en-US" altLang="ja-JP" sz="3200" b="1" dirty="0">
                <a:latin typeface="Meiryo UI" panose="020B0604030504040204" pitchFamily="34" charset="-128"/>
                <a:ea typeface="Meiryo UI" panose="020B0604030504040204" pitchFamily="34" charset="-128"/>
              </a:rPr>
              <a:t>①</a:t>
            </a:r>
            <a:r>
              <a:rPr lang="ja-JP" altLang="en-US" sz="3200" b="1">
                <a:latin typeface="Meiryo UI" panose="020B0604030504040204" pitchFamily="34" charset="-128"/>
                <a:ea typeface="Meiryo UI" panose="020B0604030504040204" pitchFamily="34" charset="-128"/>
              </a:rPr>
              <a:t>公式</a:t>
            </a:r>
            <a:r>
              <a:rPr lang="en-US" altLang="ja-JP" sz="3200" b="1" dirty="0">
                <a:latin typeface="Meiryo UI" panose="020B0604030504040204" pitchFamily="34" charset="-128"/>
                <a:ea typeface="Meiryo UI" panose="020B0604030504040204" pitchFamily="34" charset="-128"/>
              </a:rPr>
              <a:t>Web</a:t>
            </a:r>
            <a:r>
              <a:rPr lang="ja-JP" altLang="en-US" sz="3200" b="1">
                <a:latin typeface="Meiryo UI" panose="020B0604030504040204" pitchFamily="34" charset="-128"/>
                <a:ea typeface="Meiryo UI" panose="020B0604030504040204" pitchFamily="34" charset="-128"/>
              </a:rPr>
              <a:t>アプリとスマホアプリ</a:t>
            </a:r>
          </a:p>
        </p:txBody>
      </p:sp>
      <p:pic>
        <p:nvPicPr>
          <p:cNvPr id="11" name="図 10" descr="テキスト&#10;&#10;自動的に生成された説明">
            <a:extLst>
              <a:ext uri="{FF2B5EF4-FFF2-40B4-BE49-F238E27FC236}">
                <a16:creationId xmlns:a16="http://schemas.microsoft.com/office/drawing/2014/main" id="{2858D91C-893C-A524-E5DB-BCEB656609D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89816" y="1939773"/>
            <a:ext cx="2215806" cy="3933056"/>
          </a:xfrm>
          <a:prstGeom prst="rect">
            <a:avLst/>
          </a:prstGeom>
          <a:ln>
            <a:solidFill>
              <a:schemeClr val="tx1"/>
            </a:solidFill>
          </a:ln>
        </p:spPr>
      </p:pic>
      <p:pic>
        <p:nvPicPr>
          <p:cNvPr id="12" name="図 11" descr="文字の書かれた紙&#10;&#10;中程度の精度で自動的に生成された説明">
            <a:extLst>
              <a:ext uri="{FF2B5EF4-FFF2-40B4-BE49-F238E27FC236}">
                <a16:creationId xmlns:a16="http://schemas.microsoft.com/office/drawing/2014/main" id="{E9710849-828D-2311-FA5B-3911B4E5C86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30037" y="2490556"/>
            <a:ext cx="2273120" cy="4034788"/>
          </a:xfrm>
          <a:prstGeom prst="rect">
            <a:avLst/>
          </a:prstGeom>
          <a:ln>
            <a:solidFill>
              <a:schemeClr val="tx1"/>
            </a:solidFill>
          </a:ln>
        </p:spPr>
      </p:pic>
      <p:sp>
        <p:nvSpPr>
          <p:cNvPr id="13" name="テキスト ボックス 12">
            <a:extLst>
              <a:ext uri="{FF2B5EF4-FFF2-40B4-BE49-F238E27FC236}">
                <a16:creationId xmlns:a16="http://schemas.microsoft.com/office/drawing/2014/main" id="{22B3DE08-5BFD-5540-9C97-A5A5C9710148}"/>
              </a:ext>
            </a:extLst>
          </p:cNvPr>
          <p:cNvSpPr txBox="1"/>
          <p:nvPr/>
        </p:nvSpPr>
        <p:spPr>
          <a:xfrm>
            <a:off x="4752579" y="837420"/>
            <a:ext cx="4258836" cy="954107"/>
          </a:xfrm>
          <a:prstGeom prst="rect">
            <a:avLst/>
          </a:prstGeom>
          <a:noFill/>
        </p:spPr>
        <p:txBody>
          <a:bodyPr wrap="square">
            <a:spAutoFit/>
          </a:bodyPr>
          <a:lstStyle/>
          <a:p>
            <a:pPr marL="9525" lvl="1"/>
            <a:r>
              <a:rPr lang="ja-JP" altLang="en-US" sz="2000" b="1">
                <a:latin typeface="Meiryo UI" panose="020B0604030504040204" pitchFamily="34" charset="-128"/>
                <a:ea typeface="Meiryo UI" panose="020B0604030504040204" pitchFamily="34" charset="-128"/>
              </a:rPr>
              <a:t>公式スマホ</a:t>
            </a:r>
            <a:r>
              <a:rPr kumimoji="1" lang="ja-JP" altLang="en-US" sz="2000" b="1">
                <a:latin typeface="Meiryo UI" panose="020B0604030504040204" pitchFamily="34" charset="-128"/>
                <a:ea typeface="Meiryo UI" panose="020B0604030504040204" pitchFamily="34" charset="-128"/>
              </a:rPr>
              <a:t>アプリ</a:t>
            </a:r>
            <a:endParaRPr lang="en-US" altLang="ja-JP" sz="1400" b="1" dirty="0">
              <a:latin typeface="Meiryo UI" panose="020B0604030504040204" pitchFamily="34" charset="-128"/>
              <a:ea typeface="Meiryo UI" panose="020B0604030504040204" pitchFamily="34" charset="-128"/>
            </a:endParaRPr>
          </a:p>
          <a:p>
            <a:pPr marL="9525" lvl="1"/>
            <a:endParaRPr lang="en-US" altLang="ja-JP" sz="800" dirty="0">
              <a:latin typeface="Meiryo UI" panose="020B0604030504040204" pitchFamily="34" charset="-128"/>
              <a:ea typeface="Meiryo UI" panose="020B0604030504040204" pitchFamily="34" charset="-128"/>
            </a:endParaRPr>
          </a:p>
          <a:p>
            <a:pPr marL="9525" lvl="1"/>
            <a:r>
              <a:rPr lang="ja-JP" altLang="en-US" sz="1400">
                <a:latin typeface="Meiryo UI" panose="020B0604030504040204" pitchFamily="34" charset="-128"/>
                <a:ea typeface="Meiryo UI" panose="020B0604030504040204" pitchFamily="34" charset="-128"/>
              </a:rPr>
              <a:t>スマホのアプリストアに公式スマホアプリがあり、</a:t>
            </a:r>
            <a:r>
              <a:rPr lang="en-US" altLang="ja-JP" sz="1400" dirty="0">
                <a:latin typeface="Meiryo UI" panose="020B0604030504040204" pitchFamily="34" charset="-128"/>
                <a:ea typeface="Meiryo UI" panose="020B0604030504040204" pitchFamily="34" charset="-128"/>
              </a:rPr>
              <a:t>Web</a:t>
            </a:r>
            <a:r>
              <a:rPr lang="ja-JP" altLang="en-US" sz="1400">
                <a:latin typeface="Meiryo UI" panose="020B0604030504040204" pitchFamily="34" charset="-128"/>
                <a:ea typeface="Meiryo UI" panose="020B0604030504040204" pitchFamily="34" charset="-128"/>
              </a:rPr>
              <a:t>アプリと同じアカウントでログインして利用することができる。</a:t>
            </a:r>
            <a:endParaRPr lang="en-US" altLang="ja-JP" sz="1400" dirty="0">
              <a:latin typeface="Meiryo UI" panose="020B0604030504040204" pitchFamily="34" charset="-128"/>
              <a:ea typeface="Meiryo UI" panose="020B0604030504040204" pitchFamily="34" charset="-128"/>
            </a:endParaRPr>
          </a:p>
        </p:txBody>
      </p:sp>
      <p:sp>
        <p:nvSpPr>
          <p:cNvPr id="14" name="テキスト ボックス 13">
            <a:extLst>
              <a:ext uri="{FF2B5EF4-FFF2-40B4-BE49-F238E27FC236}">
                <a16:creationId xmlns:a16="http://schemas.microsoft.com/office/drawing/2014/main" id="{D700FCF7-76F7-129A-1F02-4DE4AB9A07DD}"/>
              </a:ext>
            </a:extLst>
          </p:cNvPr>
          <p:cNvSpPr txBox="1"/>
          <p:nvPr/>
        </p:nvSpPr>
        <p:spPr>
          <a:xfrm>
            <a:off x="107504" y="6020580"/>
            <a:ext cx="5032147" cy="646331"/>
          </a:xfrm>
          <a:prstGeom prst="rect">
            <a:avLst/>
          </a:prstGeom>
          <a:noFill/>
        </p:spPr>
        <p:txBody>
          <a:bodyPr wrap="none" rtlCol="0">
            <a:spAutoFit/>
          </a:bodyPr>
          <a:lstStyle/>
          <a:p>
            <a:r>
              <a:rPr kumimoji="1" lang="ja-JP" altLang="en-US">
                <a:solidFill>
                  <a:srgbClr val="FF0000"/>
                </a:solidFill>
              </a:rPr>
              <a:t>→ 組織内の</a:t>
            </a:r>
            <a:r>
              <a:rPr lang="ja-JP" altLang="en-US">
                <a:solidFill>
                  <a:srgbClr val="FF0000"/>
                </a:solidFill>
              </a:rPr>
              <a:t>複数人に利用</a:t>
            </a:r>
            <a:r>
              <a:rPr kumimoji="1" lang="ja-JP" altLang="en-US">
                <a:solidFill>
                  <a:srgbClr val="FF0000"/>
                </a:solidFill>
              </a:rPr>
              <a:t>してもらうためには</a:t>
            </a:r>
            <a:endParaRPr kumimoji="1" lang="en-US" altLang="ja-JP" dirty="0">
              <a:solidFill>
                <a:srgbClr val="FF0000"/>
              </a:solidFill>
            </a:endParaRPr>
          </a:p>
          <a:p>
            <a:r>
              <a:rPr lang="ja-JP" altLang="en-US" b="1">
                <a:solidFill>
                  <a:srgbClr val="FF0000"/>
                </a:solidFill>
              </a:rPr>
              <a:t>人数分の有料アカウントを作成する必要</a:t>
            </a:r>
            <a:r>
              <a:rPr lang="ja-JP" altLang="en-US">
                <a:solidFill>
                  <a:srgbClr val="FF0000"/>
                </a:solidFill>
              </a:rPr>
              <a:t>がある</a:t>
            </a:r>
            <a:endParaRPr kumimoji="1" lang="ja-JP" altLang="en-US">
              <a:solidFill>
                <a:srgbClr val="FF0000"/>
              </a:solidFill>
            </a:endParaRPr>
          </a:p>
        </p:txBody>
      </p:sp>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2BE68DB2-E9EA-71D8-2D50-6CD9EAEA15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694" y="2649823"/>
            <a:ext cx="5220072" cy="3215564"/>
          </a:xfrm>
          <a:prstGeom prst="rect">
            <a:avLst/>
          </a:prstGeom>
          <a:ln>
            <a:solidFill>
              <a:schemeClr val="tx1"/>
            </a:solidFill>
          </a:ln>
        </p:spPr>
      </p:pic>
    </p:spTree>
    <p:extLst>
      <p:ext uri="{BB962C8B-B14F-4D97-AF65-F5344CB8AC3E}">
        <p14:creationId xmlns:p14="http://schemas.microsoft.com/office/powerpoint/2010/main" val="296149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自動的に生成された説明">
            <a:extLst>
              <a:ext uri="{FF2B5EF4-FFF2-40B4-BE49-F238E27FC236}">
                <a16:creationId xmlns:a16="http://schemas.microsoft.com/office/drawing/2014/main" id="{1071C914-45EA-89EE-0693-BB04E14135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9632" y="2732230"/>
            <a:ext cx="6408712" cy="3919892"/>
          </a:xfrm>
          <a:prstGeom prst="rect">
            <a:avLst/>
          </a:prstGeom>
          <a:ln>
            <a:solidFill>
              <a:schemeClr val="tx1"/>
            </a:solidFill>
          </a:ln>
        </p:spPr>
      </p:pic>
      <p:sp>
        <p:nvSpPr>
          <p:cNvPr id="6" name="テキスト プレースホルダー 1">
            <a:extLst>
              <a:ext uri="{FF2B5EF4-FFF2-40B4-BE49-F238E27FC236}">
                <a16:creationId xmlns:a16="http://schemas.microsoft.com/office/drawing/2014/main" id="{1C1465F6-DAC5-8A82-4E65-A55E945394A4}"/>
              </a:ext>
            </a:extLst>
          </p:cNvPr>
          <p:cNvSpPr txBox="1">
            <a:spLocks/>
          </p:cNvSpPr>
          <p:nvPr/>
        </p:nvSpPr>
        <p:spPr>
          <a:xfrm>
            <a:off x="8120" y="0"/>
            <a:ext cx="9135879" cy="608572"/>
          </a:xfrm>
          <a:prstGeom prst="rect">
            <a:avLst/>
          </a:prstGeom>
        </p:spPr>
        <p:txBody>
          <a:bodyPr anchor="b"/>
          <a:lstStyle>
            <a:lvl1pPr marL="0" indent="0" algn="l" defTabSz="457200" rtl="0" eaLnBrk="1" latinLnBrk="0" hangingPunct="1">
              <a:spcBef>
                <a:spcPct val="20000"/>
              </a:spcBef>
              <a:buFont typeface="Arial"/>
              <a:buNone/>
              <a:defRPr kumimoji="1" sz="19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200" b="1">
                <a:latin typeface="Meiryo UI" panose="020B0604030504040204" pitchFamily="34" charset="-128"/>
                <a:ea typeface="Meiryo UI" panose="020B0604030504040204" pitchFamily="34" charset="-128"/>
              </a:rPr>
              <a:t>方法</a:t>
            </a:r>
            <a:r>
              <a:rPr lang="en-US" altLang="ja-JP" sz="3200" b="1" dirty="0">
                <a:latin typeface="Meiryo UI" panose="020B0604030504040204" pitchFamily="34" charset="-128"/>
                <a:ea typeface="Meiryo UI" panose="020B0604030504040204" pitchFamily="34" charset="-128"/>
              </a:rPr>
              <a:t>②API</a:t>
            </a:r>
            <a:r>
              <a:rPr lang="ja-JP" altLang="en-US" sz="3200" b="1">
                <a:latin typeface="Meiryo UI" panose="020B0604030504040204" pitchFamily="34" charset="-128"/>
                <a:ea typeface="Meiryo UI" panose="020B0604030504040204" pitchFamily="34" charset="-128"/>
              </a:rPr>
              <a:t>や</a:t>
            </a:r>
            <a:r>
              <a:rPr lang="en-US" altLang="ja-JP" sz="3200" b="1" dirty="0">
                <a:latin typeface="Meiryo UI" panose="020B0604030504040204" pitchFamily="34" charset="-128"/>
                <a:ea typeface="Meiryo UI" panose="020B0604030504040204" pitchFamily="34" charset="-128"/>
              </a:rPr>
              <a:t>Playground</a:t>
            </a:r>
            <a:endParaRPr lang="ja-JP" altLang="en-US" sz="3200" b="1">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D7DC675C-3492-31FA-D87C-AD908C4CB414}"/>
              </a:ext>
            </a:extLst>
          </p:cNvPr>
          <p:cNvSpPr txBox="1"/>
          <p:nvPr/>
        </p:nvSpPr>
        <p:spPr>
          <a:xfrm>
            <a:off x="179512" y="548680"/>
            <a:ext cx="8784976" cy="212365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600" b="1" dirty="0">
                <a:solidFill>
                  <a:srgbClr val="0000FF"/>
                </a:solidFill>
                <a:latin typeface="Meiryo UI" panose="020B0604030504040204" pitchFamily="34" charset="-128"/>
                <a:ea typeface="Meiryo UI" panose="020B0604030504040204" pitchFamily="34" charset="-128"/>
              </a:rPr>
              <a:t>OpenAI</a:t>
            </a:r>
            <a:r>
              <a:rPr kumimoji="1" lang="ja-JP" altLang="en-US" sz="1600" b="1">
                <a:solidFill>
                  <a:srgbClr val="0000FF"/>
                </a:solidFill>
                <a:latin typeface="Meiryo UI" panose="020B0604030504040204" pitchFamily="34" charset="-128"/>
                <a:ea typeface="Meiryo UI" panose="020B0604030504040204" pitchFamily="34" charset="-128"/>
              </a:rPr>
              <a:t>の</a:t>
            </a:r>
            <a:r>
              <a:rPr kumimoji="1" lang="en-US" altLang="ja-JP" sz="1600" b="1" dirty="0">
                <a:solidFill>
                  <a:srgbClr val="0000FF"/>
                </a:solidFill>
                <a:latin typeface="Meiryo UI" panose="020B0604030504040204" pitchFamily="34" charset="-128"/>
                <a:ea typeface="Meiryo UI" panose="020B0604030504040204" pitchFamily="34" charset="-128"/>
              </a:rPr>
              <a:t>API</a:t>
            </a:r>
            <a:r>
              <a:rPr kumimoji="1" lang="ja-JP" altLang="en-US" sz="1600" b="1">
                <a:solidFill>
                  <a:srgbClr val="0000FF"/>
                </a:solidFill>
                <a:latin typeface="Meiryo UI" panose="020B0604030504040204" pitchFamily="34" charset="-128"/>
                <a:ea typeface="Meiryo UI" panose="020B0604030504040204" pitchFamily="34" charset="-128"/>
              </a:rPr>
              <a:t>利用</a:t>
            </a:r>
            <a:r>
              <a:rPr kumimoji="1" lang="ja-JP" altLang="en-US" sz="1600">
                <a:latin typeface="Meiryo UI" panose="020B0604030504040204" pitchFamily="34" charset="-128"/>
                <a:ea typeface="Meiryo UI" panose="020B0604030504040204" pitchFamily="34" charset="-128"/>
              </a:rPr>
              <a:t>を有効にするとさまざまな</a:t>
            </a:r>
            <a:r>
              <a:rPr lang="en-US" altLang="ja-JP" sz="1600" dirty="0">
                <a:latin typeface="Meiryo UI" panose="020B0604030504040204" pitchFamily="34" charset="-128"/>
                <a:ea typeface="Meiryo UI" panose="020B0604030504040204" pitchFamily="34" charset="-128"/>
              </a:rPr>
              <a:t>API</a:t>
            </a:r>
            <a:r>
              <a:rPr lang="ja-JP" altLang="en-US" sz="1600">
                <a:latin typeface="Meiryo UI" panose="020B0604030504040204" pitchFamily="34" charset="-128"/>
                <a:ea typeface="Meiryo UI" panose="020B0604030504040204" pitchFamily="34" charset="-128"/>
              </a:rPr>
              <a:t>が利用できるが、そのうちの一つが</a:t>
            </a:r>
            <a:br>
              <a:rPr lang="en-US" altLang="ja-JP" sz="1600" dirty="0">
                <a:latin typeface="Meiryo UI" panose="020B0604030504040204" pitchFamily="34" charset="-128"/>
                <a:ea typeface="Meiryo UI" panose="020B0604030504040204" pitchFamily="34" charset="-128"/>
              </a:rPr>
            </a:br>
            <a:r>
              <a:rPr lang="en-US" altLang="ja-JP" sz="1600" dirty="0">
                <a:latin typeface="Meiryo UI" panose="020B0604030504040204" pitchFamily="34" charset="-128"/>
                <a:ea typeface="Meiryo UI" panose="020B0604030504040204" pitchFamily="34" charset="-128"/>
              </a:rPr>
              <a:t>ChatGPT API</a:t>
            </a:r>
            <a:r>
              <a:rPr lang="ja-JP" altLang="en-US" sz="1600">
                <a:latin typeface="Meiryo UI" panose="020B0604030504040204" pitchFamily="34" charset="-128"/>
                <a:ea typeface="Meiryo UI" panose="020B0604030504040204" pitchFamily="34" charset="-128"/>
              </a:rPr>
              <a:t>であり、従量課金で使えるようになる。</a:t>
            </a:r>
            <a:r>
              <a:rPr kumimoji="1" lang="en-US" altLang="ja-JP" sz="1600" dirty="0">
                <a:latin typeface="Meiryo UI" panose="020B0604030504040204" pitchFamily="34" charset="-128"/>
                <a:ea typeface="Meiryo UI" panose="020B0604030504040204" pitchFamily="34" charset="-128"/>
                <a:hlinkClick r:id="rId3"/>
              </a:rPr>
              <a:t>https://platform.openai.com/</a:t>
            </a:r>
            <a:r>
              <a:rPr kumimoji="1" lang="en-US" altLang="ja-JP" sz="1600" dirty="0">
                <a:latin typeface="Meiryo UI" panose="020B0604030504040204" pitchFamily="34" charset="-128"/>
                <a:ea typeface="Meiryo UI" panose="020B0604030504040204" pitchFamily="34" charset="-128"/>
              </a:rPr>
              <a:t> </a:t>
            </a:r>
            <a:endParaRPr lang="en-US" altLang="ja-JP" sz="1600" dirty="0">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r>
              <a:rPr lang="en-US" altLang="ja-JP" sz="1600" dirty="0">
                <a:latin typeface="Meiryo UI" panose="020B0604030504040204" pitchFamily="34" charset="-128"/>
                <a:ea typeface="Meiryo UI" panose="020B0604030504040204" pitchFamily="34" charset="-128"/>
              </a:rPr>
              <a:t>OpenAI </a:t>
            </a:r>
            <a:r>
              <a:rPr lang="ja-JP" altLang="en-US" sz="1600">
                <a:latin typeface="Meiryo UI" panose="020B0604030504040204" pitchFamily="34" charset="-128"/>
                <a:ea typeface="Meiryo UI" panose="020B0604030504040204" pitchFamily="34" charset="-128"/>
              </a:rPr>
              <a:t>の</a:t>
            </a:r>
            <a:r>
              <a:rPr lang="en-US" altLang="ja-JP" sz="1600" dirty="0">
                <a:latin typeface="Meiryo UI" panose="020B0604030504040204" pitchFamily="34" charset="-128"/>
                <a:ea typeface="Meiryo UI" panose="020B0604030504040204" pitchFamily="34" charset="-128"/>
              </a:rPr>
              <a:t> </a:t>
            </a:r>
            <a:r>
              <a:rPr lang="en-US" altLang="ja-JP" sz="1600" dirty="0">
                <a:solidFill>
                  <a:srgbClr val="0000FF"/>
                </a:solidFill>
                <a:latin typeface="Meiryo UI" panose="020B0604030504040204" pitchFamily="34" charset="-128"/>
                <a:ea typeface="Meiryo UI" panose="020B0604030504040204" pitchFamily="34" charset="-128"/>
              </a:rPr>
              <a:t>Chat Playground </a:t>
            </a:r>
            <a:r>
              <a:rPr lang="ja-JP" altLang="en-US" sz="1600">
                <a:latin typeface="Meiryo UI" panose="020B0604030504040204" pitchFamily="34" charset="-128"/>
                <a:ea typeface="Meiryo UI" panose="020B0604030504040204" pitchFamily="34" charset="-128"/>
              </a:rPr>
              <a:t>では、下記のパラメータを変更して利用可能</a:t>
            </a:r>
            <a:endParaRPr kumimoji="1" lang="en-US" altLang="ja-JP" sz="1600" dirty="0">
              <a:latin typeface="Meiryo UI" panose="020B0604030504040204" pitchFamily="34" charset="-128"/>
              <a:ea typeface="Meiryo UI" panose="020B0604030504040204" pitchFamily="34" charset="-128"/>
            </a:endParaRPr>
          </a:p>
          <a:p>
            <a:pPr marL="742950" lvl="1" indent="-285750">
              <a:buFont typeface="Arial" panose="020B0604020202020204" pitchFamily="34" charset="0"/>
              <a:buChar char="•"/>
            </a:pPr>
            <a:r>
              <a:rPr lang="en-US" altLang="ja-JP" sz="1400" dirty="0">
                <a:latin typeface="Meiryo UI" panose="020B0604030504040204" pitchFamily="34" charset="-128"/>
                <a:ea typeface="Meiryo UI" panose="020B0604030504040204" pitchFamily="34" charset="-128"/>
              </a:rPr>
              <a:t>Model: LLM</a:t>
            </a:r>
            <a:r>
              <a:rPr lang="ja-JP" altLang="en-US" sz="1400">
                <a:latin typeface="Meiryo UI" panose="020B0604030504040204" pitchFamily="34" charset="-128"/>
                <a:ea typeface="Meiryo UI" panose="020B0604030504040204" pitchFamily="34" charset="-128"/>
              </a:rPr>
              <a:t>のモデル（</a:t>
            </a:r>
            <a:r>
              <a:rPr lang="en-US" altLang="ja-JP" sz="1400" dirty="0">
                <a:latin typeface="Meiryo UI" panose="020B0604030504040204" pitchFamily="34" charset="-128"/>
                <a:ea typeface="Meiryo UI" panose="020B0604030504040204" pitchFamily="34" charset="-128"/>
              </a:rPr>
              <a:t>gpt-3.5-turbo, gpt-4</a:t>
            </a:r>
            <a:r>
              <a:rPr lang="ja-JP" altLang="en-US" sz="1400">
                <a:latin typeface="Meiryo UI" panose="020B0604030504040204" pitchFamily="34" charset="-128"/>
                <a:ea typeface="Meiryo UI" panose="020B0604030504040204" pitchFamily="34" charset="-128"/>
              </a:rPr>
              <a:t>など）</a:t>
            </a:r>
            <a:endParaRPr lang="en-US" altLang="ja-JP" sz="1400" dirty="0">
              <a:latin typeface="Meiryo UI" panose="020B0604030504040204" pitchFamily="34" charset="-128"/>
              <a:ea typeface="Meiryo UI" panose="020B0604030504040204" pitchFamily="34" charset="-128"/>
            </a:endParaRPr>
          </a:p>
          <a:p>
            <a:pPr marL="742950" lvl="1" indent="-285750">
              <a:buFont typeface="Arial" panose="020B0604020202020204" pitchFamily="34" charset="0"/>
              <a:buChar char="•"/>
            </a:pPr>
            <a:r>
              <a:rPr kumimoji="1" lang="en-US" altLang="ja-JP" sz="1400" dirty="0">
                <a:latin typeface="Meiryo UI" panose="020B0604030504040204" pitchFamily="34" charset="-128"/>
                <a:ea typeface="Meiryo UI" panose="020B0604030504040204" pitchFamily="34" charset="-128"/>
              </a:rPr>
              <a:t>Temperature: </a:t>
            </a:r>
            <a:r>
              <a:rPr kumimoji="1" lang="ja-JP" altLang="en-US" sz="1400">
                <a:latin typeface="Meiryo UI" panose="020B0604030504040204" pitchFamily="34" charset="-128"/>
                <a:ea typeface="Meiryo UI" panose="020B0604030504040204" pitchFamily="34" charset="-128"/>
              </a:rPr>
              <a:t>生成されるテキストのランダム性指定</a:t>
            </a:r>
            <a:endParaRPr kumimoji="1" lang="en-US" altLang="ja-JP" sz="1400" dirty="0">
              <a:latin typeface="Meiryo UI" panose="020B0604030504040204" pitchFamily="34" charset="-128"/>
              <a:ea typeface="Meiryo UI" panose="020B0604030504040204" pitchFamily="34" charset="-128"/>
            </a:endParaRPr>
          </a:p>
          <a:p>
            <a:pPr marL="742950" lvl="1" indent="-285750">
              <a:buFont typeface="Arial" panose="020B0604020202020204" pitchFamily="34" charset="0"/>
              <a:buChar char="•"/>
            </a:pPr>
            <a:r>
              <a:rPr lang="en-US" altLang="ja-JP" sz="1400" dirty="0">
                <a:latin typeface="Meiryo UI" panose="020B0604030504040204" pitchFamily="34" charset="-128"/>
                <a:ea typeface="Meiryo UI" panose="020B0604030504040204" pitchFamily="34" charset="-128"/>
              </a:rPr>
              <a:t>Maximum length: </a:t>
            </a:r>
            <a:r>
              <a:rPr lang="ja-JP" altLang="en-US" sz="1400">
                <a:latin typeface="Meiryo UI" panose="020B0604030504040204" pitchFamily="34" charset="-128"/>
                <a:ea typeface="Meiryo UI" panose="020B0604030504040204" pitchFamily="34" charset="-128"/>
              </a:rPr>
              <a:t>回答の最大トークン数</a:t>
            </a:r>
            <a:endParaRPr lang="en-US" altLang="ja-JP" sz="1400" dirty="0">
              <a:latin typeface="Meiryo UI" panose="020B0604030504040204" pitchFamily="34" charset="-128"/>
              <a:ea typeface="Meiryo UI" panose="020B0604030504040204" pitchFamily="34" charset="-128"/>
            </a:endParaRPr>
          </a:p>
          <a:p>
            <a:pPr marL="742950" lvl="1" indent="-285750">
              <a:buFont typeface="Arial" panose="020B0604020202020204" pitchFamily="34" charset="0"/>
              <a:buChar char="•"/>
            </a:pPr>
            <a:r>
              <a:rPr kumimoji="1" lang="en-US" altLang="ja-JP" sz="1400" dirty="0">
                <a:latin typeface="Meiryo UI" panose="020B0604030504040204" pitchFamily="34" charset="-128"/>
                <a:ea typeface="Meiryo UI" panose="020B0604030504040204" pitchFamily="34" charset="-128"/>
              </a:rPr>
              <a:t>Top P:</a:t>
            </a:r>
            <a:r>
              <a:rPr kumimoji="1" lang="ja-JP" altLang="en-US" sz="1400">
                <a:latin typeface="Meiryo UI" panose="020B0604030504040204" pitchFamily="34" charset="-128"/>
                <a:ea typeface="Meiryo UI" panose="020B0604030504040204" pitchFamily="34" charset="-128"/>
              </a:rPr>
              <a:t>生成されるテキストにおける単語やフレーズの選択肢を制御</a:t>
            </a:r>
            <a:endParaRPr kumimoji="1" lang="en-US" altLang="ja-JP" sz="1400" dirty="0">
              <a:latin typeface="Meiryo UI" panose="020B0604030504040204" pitchFamily="34" charset="-128"/>
              <a:ea typeface="Meiryo UI" panose="020B0604030504040204" pitchFamily="34" charset="-128"/>
            </a:endParaRPr>
          </a:p>
          <a:p>
            <a:pPr marL="742950" lvl="1" indent="-285750">
              <a:buFont typeface="Arial" panose="020B0604020202020204" pitchFamily="34" charset="0"/>
              <a:buChar char="•"/>
            </a:pPr>
            <a:r>
              <a:rPr lang="en-US" altLang="ja-JP" sz="1400" dirty="0">
                <a:latin typeface="Meiryo UI" panose="020B0604030504040204" pitchFamily="34" charset="-128"/>
                <a:ea typeface="Meiryo UI" panose="020B0604030504040204" pitchFamily="34" charset="-128"/>
              </a:rPr>
              <a:t>Frequency penalty:</a:t>
            </a:r>
            <a:r>
              <a:rPr lang="ja-JP" altLang="en-US" sz="1400">
                <a:latin typeface="Meiryo UI" panose="020B0604030504040204" pitchFamily="34" charset="-128"/>
                <a:ea typeface="Meiryo UI" panose="020B0604030504040204" pitchFamily="34" charset="-128"/>
              </a:rPr>
              <a:t>単語やフレーズの繰返しを抑制</a:t>
            </a:r>
            <a:endParaRPr lang="en-US" altLang="ja-JP" sz="1400" dirty="0">
              <a:latin typeface="Meiryo UI" panose="020B0604030504040204" pitchFamily="34" charset="-128"/>
              <a:ea typeface="Meiryo UI" panose="020B0604030504040204" pitchFamily="34" charset="-128"/>
            </a:endParaRPr>
          </a:p>
          <a:p>
            <a:pPr marL="742950" lvl="1" indent="-285750">
              <a:buFont typeface="Arial" panose="020B0604020202020204" pitchFamily="34" charset="0"/>
              <a:buChar char="•"/>
            </a:pPr>
            <a:r>
              <a:rPr kumimoji="1" lang="en-US" altLang="ja-JP" sz="1400" dirty="0">
                <a:latin typeface="Meiryo UI" panose="020B0604030504040204" pitchFamily="34" charset="-128"/>
                <a:ea typeface="Meiryo UI" panose="020B0604030504040204" pitchFamily="34" charset="-128"/>
              </a:rPr>
              <a:t>Presence penalty:</a:t>
            </a:r>
            <a:r>
              <a:rPr kumimoji="1" lang="ja-JP" altLang="en-US" sz="1400">
                <a:latin typeface="Meiryo UI" panose="020B0604030504040204" pitchFamily="34" charset="-128"/>
                <a:ea typeface="Meiryo UI" panose="020B0604030504040204" pitchFamily="34" charset="-128"/>
              </a:rPr>
              <a:t>単語やフレーズの出現頻度を調整</a:t>
            </a:r>
            <a:endParaRPr kumimoji="1" lang="ja-JP" altLang="en-US" sz="160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461489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E39BC90-8D53-5AB8-484E-08741B14A4A0}"/>
              </a:ext>
            </a:extLst>
          </p:cNvPr>
          <p:cNvSpPr txBox="1"/>
          <p:nvPr/>
        </p:nvSpPr>
        <p:spPr>
          <a:xfrm>
            <a:off x="219732" y="0"/>
            <a:ext cx="7160580"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2-4. ChatGPT</a:t>
            </a:r>
            <a:r>
              <a:rPr lang="ja-JP" altLang="en-US" sz="3600" b="1" kern="0">
                <a:latin typeface="Meiryo UI" panose="020B0604030504040204" pitchFamily="34" charset="-128"/>
                <a:ea typeface="Meiryo UI" panose="020B0604030504040204" pitchFamily="34" charset="-128"/>
              </a:rPr>
              <a:t>ができること</a:t>
            </a:r>
            <a:endParaRPr lang="en-US" altLang="ja-JP" sz="3600" b="1" kern="0" dirty="0">
              <a:latin typeface="Meiryo UI" panose="020B0604030504040204" pitchFamily="34" charset="-128"/>
              <a:ea typeface="Meiryo UI" panose="020B0604030504040204" pitchFamily="34" charset="-128"/>
            </a:endParaRPr>
          </a:p>
        </p:txBody>
      </p:sp>
      <p:sp>
        <p:nvSpPr>
          <p:cNvPr id="2" name="正方形/長方形 1">
            <a:extLst>
              <a:ext uri="{FF2B5EF4-FFF2-40B4-BE49-F238E27FC236}">
                <a16:creationId xmlns:a16="http://schemas.microsoft.com/office/drawing/2014/main" id="{60A43B21-DD93-22D7-C7E7-E263B9D01139}"/>
              </a:ext>
            </a:extLst>
          </p:cNvPr>
          <p:cNvSpPr/>
          <p:nvPr/>
        </p:nvSpPr>
        <p:spPr>
          <a:xfrm>
            <a:off x="35496" y="908722"/>
            <a:ext cx="3008975" cy="236706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2400" b="1">
                <a:solidFill>
                  <a:schemeClr val="tx1"/>
                </a:solidFill>
                <a:latin typeface="Meiryo UI" panose="020B0604030504040204" pitchFamily="34" charset="-128"/>
                <a:ea typeface="Meiryo UI" panose="020B0604030504040204" pitchFamily="34" charset="-128"/>
              </a:rPr>
              <a:t>テキスト要約</a:t>
            </a:r>
            <a:endParaRPr lang="en-US" altLang="ja-JP" sz="800" b="0" i="0" dirty="0">
              <a:solidFill>
                <a:srgbClr val="334155"/>
              </a:solidFill>
              <a:effectLst/>
              <a:latin typeface="Meiryo UI" panose="020B0604030504040204" pitchFamily="34" charset="-128"/>
              <a:ea typeface="Meiryo UI" panose="020B0604030504040204" pitchFamily="34" charset="-128"/>
            </a:endParaRPr>
          </a:p>
          <a:p>
            <a:r>
              <a:rPr lang="ja-JP" altLang="en-US" b="0" i="0">
                <a:solidFill>
                  <a:srgbClr val="334155"/>
                </a:solidFill>
                <a:effectLst/>
                <a:latin typeface="Meiryo UI" panose="020B0604030504040204" pitchFamily="34" charset="-128"/>
                <a:ea typeface="Meiryo UI" panose="020B0604030504040204" pitchFamily="34" charset="-128"/>
              </a:rPr>
              <a:t>記事を</a:t>
            </a:r>
            <a:r>
              <a:rPr lang="ja-JP" altLang="en-US" b="1" i="0">
                <a:solidFill>
                  <a:srgbClr val="0000FF"/>
                </a:solidFill>
                <a:effectLst/>
                <a:latin typeface="Meiryo UI" panose="020B0604030504040204" pitchFamily="34" charset="-128"/>
                <a:ea typeface="Meiryo UI" panose="020B0604030504040204" pitchFamily="34" charset="-128"/>
              </a:rPr>
              <a:t>端的で読み</a:t>
            </a:r>
            <a:br>
              <a:rPr lang="en-US" altLang="ja-JP" b="1" i="0" dirty="0">
                <a:solidFill>
                  <a:srgbClr val="0000FF"/>
                </a:solidFill>
                <a:effectLst/>
                <a:latin typeface="Meiryo UI" panose="020B0604030504040204" pitchFamily="34" charset="-128"/>
                <a:ea typeface="Meiryo UI" panose="020B0604030504040204" pitchFamily="34" charset="-128"/>
              </a:rPr>
            </a:br>
            <a:r>
              <a:rPr lang="ja-JP" altLang="en-US" b="1" i="0">
                <a:solidFill>
                  <a:srgbClr val="0000FF"/>
                </a:solidFill>
                <a:effectLst/>
                <a:latin typeface="Meiryo UI" panose="020B0604030504040204" pitchFamily="34" charset="-128"/>
                <a:ea typeface="Meiryo UI" panose="020B0604030504040204" pitchFamily="34" charset="-128"/>
              </a:rPr>
              <a:t>易い要約</a:t>
            </a:r>
            <a:r>
              <a:rPr lang="ja-JP" altLang="en-US" b="0" i="0">
                <a:solidFill>
                  <a:srgbClr val="334155"/>
                </a:solidFill>
                <a:effectLst/>
                <a:latin typeface="Meiryo UI" panose="020B0604030504040204" pitchFamily="34" charset="-128"/>
                <a:ea typeface="Meiryo UI" panose="020B0604030504040204" pitchFamily="34" charset="-128"/>
              </a:rPr>
              <a:t>にまとめる。例えば、プロンプトに要約したい文をコピーし「上記を</a:t>
            </a:r>
            <a:r>
              <a:rPr lang="en-US" altLang="ja-JP" b="0" i="0" dirty="0">
                <a:solidFill>
                  <a:srgbClr val="334155"/>
                </a:solidFill>
                <a:effectLst/>
                <a:latin typeface="Meiryo UI" panose="020B0604030504040204" pitchFamily="34" charset="-128"/>
                <a:ea typeface="Meiryo UI" panose="020B0604030504040204" pitchFamily="34" charset="-128"/>
              </a:rPr>
              <a:t>1</a:t>
            </a:r>
            <a:r>
              <a:rPr lang="ja-JP" altLang="en-US" b="0" i="0">
                <a:solidFill>
                  <a:srgbClr val="334155"/>
                </a:solidFill>
                <a:effectLst/>
                <a:latin typeface="Meiryo UI" panose="020B0604030504040204" pitchFamily="34" charset="-128"/>
                <a:ea typeface="Meiryo UI" panose="020B0604030504040204" pitchFamily="34" charset="-128"/>
              </a:rPr>
              <a:t>文で説明ください」と入力することで要約を実行する。</a:t>
            </a:r>
            <a:endParaRPr kumimoji="1" lang="ja-JP" altLang="en-US">
              <a:solidFill>
                <a:schemeClr val="tx1"/>
              </a:solidFill>
              <a:latin typeface="Meiryo UI" panose="020B0604030504040204" pitchFamily="34" charset="-128"/>
              <a:ea typeface="Meiryo UI" panose="020B0604030504040204" pitchFamily="34" charset="-128"/>
            </a:endParaRPr>
          </a:p>
        </p:txBody>
      </p:sp>
      <p:sp>
        <p:nvSpPr>
          <p:cNvPr id="5" name="正方形/長方形 4">
            <a:extLst>
              <a:ext uri="{FF2B5EF4-FFF2-40B4-BE49-F238E27FC236}">
                <a16:creationId xmlns:a16="http://schemas.microsoft.com/office/drawing/2014/main" id="{4FB94454-F510-4E60-6013-EF4088920DD1}"/>
              </a:ext>
            </a:extLst>
          </p:cNvPr>
          <p:cNvSpPr/>
          <p:nvPr/>
        </p:nvSpPr>
        <p:spPr>
          <a:xfrm>
            <a:off x="3067513" y="908721"/>
            <a:ext cx="3008975" cy="236706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2400" b="1">
                <a:solidFill>
                  <a:schemeClr val="tx1"/>
                </a:solidFill>
                <a:latin typeface="Meiryo UI" panose="020B0604030504040204" pitchFamily="34" charset="-128"/>
                <a:ea typeface="Meiryo UI" panose="020B0604030504040204" pitchFamily="34" charset="-128"/>
              </a:rPr>
              <a:t>情報抽出</a:t>
            </a:r>
            <a:endParaRPr lang="en-US" altLang="ja-JP" sz="800" b="0" i="0" dirty="0">
              <a:solidFill>
                <a:srgbClr val="334155"/>
              </a:solidFill>
              <a:effectLst/>
              <a:latin typeface="Meiryo UI" panose="020B0604030504040204" pitchFamily="34" charset="-128"/>
              <a:ea typeface="Meiryo UI" panose="020B0604030504040204" pitchFamily="34" charset="-128"/>
            </a:endParaRPr>
          </a:p>
          <a:p>
            <a:r>
              <a:rPr lang="ja-JP" altLang="en-US" b="0" i="0">
                <a:solidFill>
                  <a:srgbClr val="334155"/>
                </a:solidFill>
                <a:effectLst/>
                <a:latin typeface="Meiryo UI" panose="020B0604030504040204" pitchFamily="34" charset="-128"/>
                <a:ea typeface="Meiryo UI" panose="020B0604030504040204" pitchFamily="34" charset="-128"/>
              </a:rPr>
              <a:t>分類やその他の自然</a:t>
            </a:r>
            <a:br>
              <a:rPr lang="en-US" altLang="ja-JP" b="0" i="0" dirty="0">
                <a:solidFill>
                  <a:srgbClr val="334155"/>
                </a:solidFill>
                <a:effectLst/>
                <a:latin typeface="Meiryo UI" panose="020B0604030504040204" pitchFamily="34" charset="-128"/>
                <a:ea typeface="Meiryo UI" panose="020B0604030504040204" pitchFamily="34" charset="-128"/>
              </a:rPr>
            </a:br>
            <a:r>
              <a:rPr lang="ja-JP" altLang="en-US" b="0" i="0">
                <a:solidFill>
                  <a:srgbClr val="334155"/>
                </a:solidFill>
                <a:effectLst/>
                <a:latin typeface="Meiryo UI" panose="020B0604030504040204" pitchFamily="34" charset="-128"/>
                <a:ea typeface="Meiryo UI" panose="020B0604030504040204" pitchFamily="34" charset="-128"/>
              </a:rPr>
              <a:t>言語処理を実行する。</a:t>
            </a:r>
            <a:endParaRPr lang="en-US" altLang="ja-JP" b="0" i="0" dirty="0">
              <a:solidFill>
                <a:srgbClr val="334155"/>
              </a:solidFill>
              <a:effectLst/>
              <a:latin typeface="Meiryo UI" panose="020B0604030504040204" pitchFamily="34" charset="-128"/>
              <a:ea typeface="Meiryo UI" panose="020B0604030504040204" pitchFamily="34" charset="-128"/>
            </a:endParaRPr>
          </a:p>
          <a:p>
            <a:r>
              <a:rPr lang="ja-JP" altLang="en-US" b="0" i="0">
                <a:solidFill>
                  <a:srgbClr val="334155"/>
                </a:solidFill>
                <a:effectLst/>
                <a:latin typeface="Meiryo UI" panose="020B0604030504040204" pitchFamily="34" charset="-128"/>
                <a:ea typeface="Meiryo UI" panose="020B0604030504040204" pitchFamily="34" charset="-128"/>
              </a:rPr>
              <a:t>例えば、</a:t>
            </a:r>
            <a:r>
              <a:rPr lang="ja-JP" altLang="en-US" b="1" i="0">
                <a:solidFill>
                  <a:srgbClr val="0000FF"/>
                </a:solidFill>
                <a:effectLst/>
                <a:latin typeface="Meiryo UI" panose="020B0604030504040204" pitchFamily="34" charset="-128"/>
                <a:ea typeface="Meiryo UI" panose="020B0604030504040204" pitchFamily="34" charset="-128"/>
              </a:rPr>
              <a:t>複雑な文章と一緒にそれに関する質問を入力することで、適切な情報を抽出</a:t>
            </a:r>
            <a:r>
              <a:rPr lang="ja-JP" altLang="en-US" b="0" i="0">
                <a:solidFill>
                  <a:srgbClr val="334155"/>
                </a:solidFill>
                <a:effectLst/>
                <a:latin typeface="Meiryo UI" panose="020B0604030504040204" pitchFamily="34" charset="-128"/>
                <a:ea typeface="Meiryo UI" panose="020B0604030504040204" pitchFamily="34" charset="-128"/>
              </a:rPr>
              <a:t>することができる。</a:t>
            </a:r>
            <a:endParaRPr lang="en-US" altLang="ja-JP" b="0" i="0" dirty="0">
              <a:solidFill>
                <a:srgbClr val="334155"/>
              </a:solidFill>
              <a:effectLst/>
              <a:latin typeface="Meiryo UI" panose="020B0604030504040204" pitchFamily="34" charset="-128"/>
              <a:ea typeface="Meiryo UI" panose="020B0604030504040204" pitchFamily="34" charset="-128"/>
            </a:endParaRPr>
          </a:p>
        </p:txBody>
      </p:sp>
      <p:sp>
        <p:nvSpPr>
          <p:cNvPr id="10" name="正方形/長方形 9">
            <a:extLst>
              <a:ext uri="{FF2B5EF4-FFF2-40B4-BE49-F238E27FC236}">
                <a16:creationId xmlns:a16="http://schemas.microsoft.com/office/drawing/2014/main" id="{1B21203A-DB18-8427-5275-56BCBDE6A6E8}"/>
              </a:ext>
            </a:extLst>
          </p:cNvPr>
          <p:cNvSpPr/>
          <p:nvPr/>
        </p:nvSpPr>
        <p:spPr>
          <a:xfrm>
            <a:off x="6099529" y="908720"/>
            <a:ext cx="3008975" cy="236706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2400" b="1">
                <a:solidFill>
                  <a:schemeClr val="tx1"/>
                </a:solidFill>
                <a:latin typeface="Meiryo UI" panose="020B0604030504040204" pitchFamily="34" charset="-128"/>
                <a:ea typeface="Meiryo UI" panose="020B0604030504040204" pitchFamily="34" charset="-128"/>
              </a:rPr>
              <a:t>質疑応答</a:t>
            </a:r>
            <a:endParaRPr lang="en-US" altLang="ja-JP" sz="900" dirty="0">
              <a:solidFill>
                <a:schemeClr val="tx1"/>
              </a:solidFill>
              <a:latin typeface="Meiryo UI" panose="020B0604030504040204" pitchFamily="34" charset="-128"/>
              <a:ea typeface="Meiryo UI" panose="020B0604030504040204" pitchFamily="34" charset="-128"/>
            </a:endParaRPr>
          </a:p>
          <a:p>
            <a:r>
              <a:rPr kumimoji="1" lang="ja-JP" altLang="en-US">
                <a:solidFill>
                  <a:schemeClr val="tx1"/>
                </a:solidFill>
                <a:latin typeface="Meiryo UI" panose="020B0604030504040204" pitchFamily="34" charset="-128"/>
                <a:ea typeface="Meiryo UI" panose="020B0604030504040204" pitchFamily="34" charset="-128"/>
              </a:rPr>
              <a:t>大規模言語モデルが</a:t>
            </a:r>
            <a:br>
              <a:rPr kumimoji="1" lang="en-US" altLang="ja-JP" dirty="0">
                <a:solidFill>
                  <a:schemeClr val="tx1"/>
                </a:solidFill>
                <a:latin typeface="Meiryo UI" panose="020B0604030504040204" pitchFamily="34" charset="-128"/>
                <a:ea typeface="Meiryo UI" panose="020B0604030504040204" pitchFamily="34" charset="-128"/>
              </a:rPr>
            </a:br>
            <a:r>
              <a:rPr kumimoji="1" lang="ja-JP" altLang="en-US">
                <a:solidFill>
                  <a:schemeClr val="tx1"/>
                </a:solidFill>
                <a:latin typeface="Meiryo UI" panose="020B0604030504040204" pitchFamily="34" charset="-128"/>
                <a:ea typeface="Meiryo UI" panose="020B0604030504040204" pitchFamily="34" charset="-128"/>
              </a:rPr>
              <a:t>知っている知識や</a:t>
            </a:r>
            <a:br>
              <a:rPr kumimoji="1" lang="en-US" altLang="ja-JP" dirty="0">
                <a:solidFill>
                  <a:schemeClr val="tx1"/>
                </a:solidFill>
                <a:latin typeface="Meiryo UI" panose="020B0604030504040204" pitchFamily="34" charset="-128"/>
                <a:ea typeface="Meiryo UI" panose="020B0604030504040204" pitchFamily="34" charset="-128"/>
              </a:rPr>
            </a:br>
            <a:r>
              <a:rPr kumimoji="1" lang="ja-JP" altLang="en-US">
                <a:solidFill>
                  <a:schemeClr val="tx1"/>
                </a:solidFill>
                <a:latin typeface="Meiryo UI" panose="020B0604030504040204" pitchFamily="34" charset="-128"/>
                <a:ea typeface="Meiryo UI" panose="020B0604030504040204" pitchFamily="34" charset="-128"/>
              </a:rPr>
              <a:t>入力した情報の中から、</a:t>
            </a:r>
            <a:br>
              <a:rPr kumimoji="1" lang="en-US" altLang="ja-JP" dirty="0">
                <a:solidFill>
                  <a:schemeClr val="tx1"/>
                </a:solidFill>
                <a:latin typeface="Meiryo UI" panose="020B0604030504040204" pitchFamily="34" charset="-128"/>
                <a:ea typeface="Meiryo UI" panose="020B0604030504040204" pitchFamily="34" charset="-128"/>
              </a:rPr>
            </a:br>
            <a:r>
              <a:rPr kumimoji="1" lang="ja-JP" altLang="en-US">
                <a:solidFill>
                  <a:schemeClr val="tx1"/>
                </a:solidFill>
                <a:latin typeface="Meiryo UI" panose="020B0604030504040204" pitchFamily="34" charset="-128"/>
                <a:ea typeface="Meiryo UI" panose="020B0604030504040204" pitchFamily="34" charset="-128"/>
              </a:rPr>
              <a:t>いままでの</a:t>
            </a:r>
            <a:r>
              <a:rPr kumimoji="1" lang="en-US" altLang="ja-JP" dirty="0">
                <a:solidFill>
                  <a:schemeClr val="tx1"/>
                </a:solidFill>
                <a:latin typeface="Meiryo UI" panose="020B0604030504040204" pitchFamily="34" charset="-128"/>
                <a:ea typeface="Meiryo UI" panose="020B0604030504040204" pitchFamily="34" charset="-128"/>
              </a:rPr>
              <a:t>Q&amp;A</a:t>
            </a:r>
            <a:r>
              <a:rPr kumimoji="1" lang="ja-JP" altLang="en-US">
                <a:solidFill>
                  <a:schemeClr val="tx1"/>
                </a:solidFill>
                <a:latin typeface="Meiryo UI" panose="020B0604030504040204" pitchFamily="34" charset="-128"/>
                <a:ea typeface="Meiryo UI" panose="020B0604030504040204" pitchFamily="34" charset="-128"/>
              </a:rPr>
              <a:t>の</a:t>
            </a:r>
            <a:r>
              <a:rPr kumimoji="1" lang="ja-JP" altLang="en-US" b="1">
                <a:solidFill>
                  <a:srgbClr val="0000FF"/>
                </a:solidFill>
                <a:latin typeface="Meiryo UI" panose="020B0604030504040204" pitchFamily="34" charset="-128"/>
                <a:ea typeface="Meiryo UI" panose="020B0604030504040204" pitchFamily="34" charset="-128"/>
              </a:rPr>
              <a:t>文脈や具体的な指示に従って、質問に答える</a:t>
            </a:r>
            <a:r>
              <a:rPr kumimoji="1" lang="ja-JP" altLang="en-US">
                <a:solidFill>
                  <a:schemeClr val="tx1"/>
                </a:solidFill>
                <a:latin typeface="Meiryo UI" panose="020B0604030504040204" pitchFamily="34" charset="-128"/>
                <a:ea typeface="Meiryo UI" panose="020B0604030504040204" pitchFamily="34" charset="-128"/>
              </a:rPr>
              <a:t>ことができる。</a:t>
            </a:r>
          </a:p>
        </p:txBody>
      </p:sp>
      <p:sp>
        <p:nvSpPr>
          <p:cNvPr id="11" name="正方形/長方形 10">
            <a:extLst>
              <a:ext uri="{FF2B5EF4-FFF2-40B4-BE49-F238E27FC236}">
                <a16:creationId xmlns:a16="http://schemas.microsoft.com/office/drawing/2014/main" id="{36FAC997-C985-DC9C-1EC7-14F21711AA01}"/>
              </a:ext>
            </a:extLst>
          </p:cNvPr>
          <p:cNvSpPr/>
          <p:nvPr/>
        </p:nvSpPr>
        <p:spPr>
          <a:xfrm>
            <a:off x="35496" y="3356994"/>
            <a:ext cx="3008975" cy="236706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2400" b="1">
                <a:solidFill>
                  <a:schemeClr val="tx1"/>
                </a:solidFill>
                <a:latin typeface="Meiryo UI" panose="020B0604030504040204" pitchFamily="34" charset="-128"/>
                <a:ea typeface="Meiryo UI" panose="020B0604030504040204" pitchFamily="34" charset="-128"/>
              </a:rPr>
              <a:t>テキスト分類</a:t>
            </a:r>
            <a:endParaRPr lang="en-US" altLang="ja-JP" sz="2400" dirty="0">
              <a:solidFill>
                <a:schemeClr val="tx1"/>
              </a:solidFill>
              <a:latin typeface="Meiryo UI" panose="020B0604030504040204" pitchFamily="34" charset="-128"/>
              <a:ea typeface="Meiryo UI" panose="020B0604030504040204" pitchFamily="34" charset="-128"/>
            </a:endParaRPr>
          </a:p>
          <a:p>
            <a:r>
              <a:rPr kumimoji="1" lang="ja-JP" altLang="en-US">
                <a:solidFill>
                  <a:schemeClr val="tx1"/>
                </a:solidFill>
                <a:latin typeface="Meiryo UI" panose="020B0604030504040204" pitchFamily="34" charset="-128"/>
                <a:ea typeface="Meiryo UI" panose="020B0604030504040204" pitchFamily="34" charset="-128"/>
              </a:rPr>
              <a:t>例を提示し入力した</a:t>
            </a:r>
            <a:br>
              <a:rPr kumimoji="1" lang="en-US" altLang="ja-JP" dirty="0">
                <a:solidFill>
                  <a:schemeClr val="tx1"/>
                </a:solidFill>
                <a:latin typeface="Meiryo UI" panose="020B0604030504040204" pitchFamily="34" charset="-128"/>
                <a:ea typeface="Meiryo UI" panose="020B0604030504040204" pitchFamily="34" charset="-128"/>
              </a:rPr>
            </a:br>
            <a:r>
              <a:rPr lang="ja-JP" altLang="en-US" b="1" i="0">
                <a:solidFill>
                  <a:srgbClr val="0000FF"/>
                </a:solidFill>
                <a:effectLst/>
                <a:latin typeface="Meiryo UI" panose="020B0604030504040204" pitchFamily="34" charset="-128"/>
                <a:ea typeface="Meiryo UI" panose="020B0604030504040204" pitchFamily="34" charset="-128"/>
              </a:rPr>
              <a:t>テキストを分類</a:t>
            </a:r>
            <a:r>
              <a:rPr lang="ja-JP" altLang="en-US" b="0" i="0">
                <a:solidFill>
                  <a:srgbClr val="334155"/>
                </a:solidFill>
                <a:effectLst/>
                <a:latin typeface="Meiryo UI" panose="020B0604030504040204" pitchFamily="34" charset="-128"/>
                <a:ea typeface="Meiryo UI" panose="020B0604030504040204" pitchFamily="34" charset="-128"/>
              </a:rPr>
              <a:t>することができる。例をわかりやすく提示することで、</a:t>
            </a:r>
            <a:r>
              <a:rPr lang="ja-JP" altLang="en-US" b="1" i="0">
                <a:solidFill>
                  <a:srgbClr val="0000FF"/>
                </a:solidFill>
                <a:effectLst/>
                <a:latin typeface="Meiryo UI" panose="020B0604030504040204" pitchFamily="34" charset="-128"/>
                <a:ea typeface="Meiryo UI" panose="020B0604030504040204" pitchFamily="34" charset="-128"/>
              </a:rPr>
              <a:t>モデルが正確な形式でラベルを返す</a:t>
            </a:r>
            <a:r>
              <a:rPr lang="ja-JP" altLang="en-US" b="0" i="0">
                <a:solidFill>
                  <a:srgbClr val="334155"/>
                </a:solidFill>
                <a:effectLst/>
                <a:latin typeface="Meiryo UI" panose="020B0604030504040204" pitchFamily="34" charset="-128"/>
                <a:ea typeface="Meiryo UI" panose="020B0604030504040204" pitchFamily="34" charset="-128"/>
              </a:rPr>
              <a:t>ことができる。</a:t>
            </a:r>
            <a:endParaRPr kumimoji="1" lang="ja-JP" altLang="en-US">
              <a:solidFill>
                <a:schemeClr val="tx1"/>
              </a:solidFill>
              <a:latin typeface="Meiryo UI" panose="020B0604030504040204" pitchFamily="34" charset="-128"/>
              <a:ea typeface="Meiryo UI" panose="020B0604030504040204" pitchFamily="34" charset="-128"/>
            </a:endParaRPr>
          </a:p>
        </p:txBody>
      </p:sp>
      <p:sp>
        <p:nvSpPr>
          <p:cNvPr id="12" name="正方形/長方形 11">
            <a:extLst>
              <a:ext uri="{FF2B5EF4-FFF2-40B4-BE49-F238E27FC236}">
                <a16:creationId xmlns:a16="http://schemas.microsoft.com/office/drawing/2014/main" id="{A1160D86-8B30-A6F0-8B87-3B48986C40D0}"/>
              </a:ext>
            </a:extLst>
          </p:cNvPr>
          <p:cNvSpPr/>
          <p:nvPr/>
        </p:nvSpPr>
        <p:spPr>
          <a:xfrm>
            <a:off x="3067513" y="3356993"/>
            <a:ext cx="3008975" cy="236706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2400" b="1">
                <a:solidFill>
                  <a:schemeClr val="tx1"/>
                </a:solidFill>
                <a:latin typeface="Meiryo UI" panose="020B0604030504040204" pitchFamily="34" charset="-128"/>
                <a:ea typeface="Meiryo UI" panose="020B0604030504040204" pitchFamily="34" charset="-128"/>
              </a:rPr>
              <a:t>会話</a:t>
            </a:r>
            <a:endParaRPr lang="en-US" altLang="ja-JP" sz="800" dirty="0">
              <a:solidFill>
                <a:schemeClr val="tx1"/>
              </a:solidFill>
              <a:latin typeface="Meiryo UI" panose="020B0604030504040204" pitchFamily="34" charset="-128"/>
              <a:ea typeface="Meiryo UI" panose="020B0604030504040204" pitchFamily="34" charset="-128"/>
            </a:endParaRPr>
          </a:p>
          <a:p>
            <a:endParaRPr lang="en-US" altLang="ja-JP" b="0" i="0" dirty="0">
              <a:solidFill>
                <a:srgbClr val="334155"/>
              </a:solidFill>
              <a:effectLst/>
              <a:latin typeface="Meiryo UI" panose="020B0604030504040204" pitchFamily="34" charset="-128"/>
              <a:ea typeface="Meiryo UI" panose="020B0604030504040204" pitchFamily="34" charset="-128"/>
            </a:endParaRPr>
          </a:p>
          <a:p>
            <a:r>
              <a:rPr lang="ja-JP" altLang="en-US" b="0" i="0">
                <a:solidFill>
                  <a:srgbClr val="334155"/>
                </a:solidFill>
                <a:effectLst/>
                <a:latin typeface="Meiryo UI" panose="020B0604030504040204" pitchFamily="34" charset="-128"/>
                <a:ea typeface="Meiryo UI" panose="020B0604030504040204" pitchFamily="34" charset="-128"/>
              </a:rPr>
              <a:t>カスタマーサービスのチャットボットなどの会話システムを実現するなど</a:t>
            </a:r>
            <a:r>
              <a:rPr lang="ja-JP" altLang="en-US" b="1" i="0">
                <a:solidFill>
                  <a:srgbClr val="0000FF"/>
                </a:solidFill>
                <a:effectLst/>
                <a:latin typeface="Meiryo UI" panose="020B0604030504040204" pitchFamily="34" charset="-128"/>
                <a:ea typeface="Meiryo UI" panose="020B0604030504040204" pitchFamily="34" charset="-128"/>
              </a:rPr>
              <a:t>ロールを指定して会話</a:t>
            </a:r>
            <a:r>
              <a:rPr lang="ja-JP" altLang="en-US" b="0" i="0">
                <a:solidFill>
                  <a:srgbClr val="334155"/>
                </a:solidFill>
                <a:effectLst/>
                <a:latin typeface="Meiryo UI" panose="020B0604030504040204" pitchFamily="34" charset="-128"/>
                <a:ea typeface="Meiryo UI" panose="020B0604030504040204" pitchFamily="34" charset="-128"/>
              </a:rPr>
              <a:t>させることができる。</a:t>
            </a:r>
            <a:endParaRPr kumimoji="1" lang="ja-JP" altLang="en-US">
              <a:solidFill>
                <a:schemeClr val="tx1"/>
              </a:solidFill>
              <a:latin typeface="Meiryo UI" panose="020B0604030504040204" pitchFamily="34" charset="-128"/>
              <a:ea typeface="Meiryo UI" panose="020B0604030504040204" pitchFamily="34" charset="-128"/>
            </a:endParaRPr>
          </a:p>
        </p:txBody>
      </p:sp>
      <p:sp>
        <p:nvSpPr>
          <p:cNvPr id="13" name="正方形/長方形 12">
            <a:extLst>
              <a:ext uri="{FF2B5EF4-FFF2-40B4-BE49-F238E27FC236}">
                <a16:creationId xmlns:a16="http://schemas.microsoft.com/office/drawing/2014/main" id="{91EA5724-F002-81DA-BA12-746EDD10B99F}"/>
              </a:ext>
            </a:extLst>
          </p:cNvPr>
          <p:cNvSpPr/>
          <p:nvPr/>
        </p:nvSpPr>
        <p:spPr>
          <a:xfrm>
            <a:off x="6099529" y="3356992"/>
            <a:ext cx="3008975" cy="236706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2400" b="1">
                <a:solidFill>
                  <a:schemeClr val="tx1"/>
                </a:solidFill>
                <a:latin typeface="Meiryo UI" panose="020B0604030504040204" pitchFamily="34" charset="-128"/>
                <a:ea typeface="Meiryo UI" panose="020B0604030504040204" pitchFamily="34" charset="-128"/>
              </a:rPr>
              <a:t>プログラミング</a:t>
            </a:r>
            <a:endParaRPr kumimoji="1" lang="en-US" altLang="ja-JP" sz="2400" dirty="0">
              <a:solidFill>
                <a:schemeClr val="tx1"/>
              </a:solidFill>
              <a:latin typeface="Meiryo UI" panose="020B0604030504040204" pitchFamily="34" charset="-128"/>
              <a:ea typeface="Meiryo UI" panose="020B0604030504040204" pitchFamily="34" charset="-128"/>
            </a:endParaRPr>
          </a:p>
          <a:p>
            <a:r>
              <a:rPr kumimoji="1" lang="ja-JP" altLang="en-US">
                <a:solidFill>
                  <a:schemeClr val="tx1"/>
                </a:solidFill>
                <a:latin typeface="Meiryo UI" panose="020B0604030504040204" pitchFamily="34" charset="-128"/>
                <a:ea typeface="Meiryo UI" panose="020B0604030504040204" pitchFamily="34" charset="-128"/>
              </a:rPr>
              <a:t>要件文から</a:t>
            </a:r>
            <a:r>
              <a:rPr kumimoji="1" lang="ja-JP" altLang="en-US" b="1">
                <a:solidFill>
                  <a:srgbClr val="0000FF"/>
                </a:solidFill>
                <a:latin typeface="Meiryo UI" panose="020B0604030504040204" pitchFamily="34" charset="-128"/>
                <a:ea typeface="Meiryo UI" panose="020B0604030504040204" pitchFamily="34" charset="-128"/>
              </a:rPr>
              <a:t>プログラミング</a:t>
            </a:r>
            <a:br>
              <a:rPr kumimoji="1" lang="en-US" altLang="ja-JP" b="1" dirty="0">
                <a:solidFill>
                  <a:srgbClr val="0000FF"/>
                </a:solidFill>
                <a:latin typeface="Meiryo UI" panose="020B0604030504040204" pitchFamily="34" charset="-128"/>
                <a:ea typeface="Meiryo UI" panose="020B0604030504040204" pitchFamily="34" charset="-128"/>
              </a:rPr>
            </a:br>
            <a:r>
              <a:rPr kumimoji="1" lang="ja-JP" altLang="en-US" b="1">
                <a:solidFill>
                  <a:srgbClr val="0000FF"/>
                </a:solidFill>
                <a:latin typeface="Meiryo UI" panose="020B0604030504040204" pitchFamily="34" charset="-128"/>
                <a:ea typeface="Meiryo UI" panose="020B0604030504040204" pitchFamily="34" charset="-128"/>
              </a:rPr>
              <a:t>コードを生成</a:t>
            </a:r>
            <a:r>
              <a:rPr kumimoji="1" lang="ja-JP" altLang="en-US">
                <a:solidFill>
                  <a:schemeClr val="tx1"/>
                </a:solidFill>
                <a:latin typeface="Meiryo UI" panose="020B0604030504040204" pitchFamily="34" charset="-128"/>
                <a:ea typeface="Meiryo UI" panose="020B0604030504040204" pitchFamily="34" charset="-128"/>
              </a:rPr>
              <a:t>することが</a:t>
            </a:r>
            <a:br>
              <a:rPr kumimoji="1" lang="en-US" altLang="ja-JP" dirty="0">
                <a:solidFill>
                  <a:schemeClr val="tx1"/>
                </a:solidFill>
                <a:latin typeface="Meiryo UI" panose="020B0604030504040204" pitchFamily="34" charset="-128"/>
                <a:ea typeface="Meiryo UI" panose="020B0604030504040204" pitchFamily="34" charset="-128"/>
              </a:rPr>
            </a:br>
            <a:r>
              <a:rPr kumimoji="1" lang="ja-JP" altLang="en-US">
                <a:solidFill>
                  <a:schemeClr val="tx1"/>
                </a:solidFill>
                <a:latin typeface="Meiryo UI" panose="020B0604030504040204" pitchFamily="34" charset="-128"/>
                <a:ea typeface="Meiryo UI" panose="020B0604030504040204" pitchFamily="34" charset="-128"/>
              </a:rPr>
              <a:t>できる。プログラミング</a:t>
            </a:r>
            <a:br>
              <a:rPr kumimoji="1" lang="en-US" altLang="ja-JP" dirty="0">
                <a:solidFill>
                  <a:schemeClr val="tx1"/>
                </a:solidFill>
                <a:latin typeface="Meiryo UI" panose="020B0604030504040204" pitchFamily="34" charset="-128"/>
                <a:ea typeface="Meiryo UI" panose="020B0604030504040204" pitchFamily="34" charset="-128"/>
              </a:rPr>
            </a:br>
            <a:r>
              <a:rPr kumimoji="1" lang="ja-JP" altLang="en-US">
                <a:solidFill>
                  <a:schemeClr val="tx1"/>
                </a:solidFill>
                <a:latin typeface="Meiryo UI" panose="020B0604030504040204" pitchFamily="34" charset="-128"/>
                <a:ea typeface="Meiryo UI" panose="020B0604030504040204" pitchFamily="34" charset="-128"/>
              </a:rPr>
              <a:t>言語を指定することで</a:t>
            </a:r>
            <a:br>
              <a:rPr kumimoji="1" lang="en-US" altLang="ja-JP" dirty="0">
                <a:solidFill>
                  <a:schemeClr val="tx1"/>
                </a:solidFill>
                <a:latin typeface="Meiryo UI" panose="020B0604030504040204" pitchFamily="34" charset="-128"/>
                <a:ea typeface="Meiryo UI" panose="020B0604030504040204" pitchFamily="34" charset="-128"/>
              </a:rPr>
            </a:br>
            <a:r>
              <a:rPr kumimoji="1" lang="ja-JP" altLang="en-US">
                <a:solidFill>
                  <a:schemeClr val="tx1"/>
                </a:solidFill>
                <a:latin typeface="Meiryo UI" panose="020B0604030504040204" pitchFamily="34" charset="-128"/>
                <a:ea typeface="Meiryo UI" panose="020B0604030504040204" pitchFamily="34" charset="-128"/>
              </a:rPr>
              <a:t>様々なプログラミング</a:t>
            </a:r>
            <a:br>
              <a:rPr kumimoji="1" lang="en-US" altLang="ja-JP" dirty="0">
                <a:solidFill>
                  <a:schemeClr val="tx1"/>
                </a:solidFill>
                <a:latin typeface="Meiryo UI" panose="020B0604030504040204" pitchFamily="34" charset="-128"/>
                <a:ea typeface="Meiryo UI" panose="020B0604030504040204" pitchFamily="34" charset="-128"/>
              </a:rPr>
            </a:br>
            <a:r>
              <a:rPr kumimoji="1" lang="ja-JP" altLang="en-US">
                <a:solidFill>
                  <a:schemeClr val="tx1"/>
                </a:solidFill>
                <a:latin typeface="Meiryo UI" panose="020B0604030504040204" pitchFamily="34" charset="-128"/>
                <a:ea typeface="Meiryo UI" panose="020B0604030504040204" pitchFamily="34" charset="-128"/>
              </a:rPr>
              <a:t>言語のコード生成が可能。</a:t>
            </a:r>
          </a:p>
        </p:txBody>
      </p:sp>
      <p:pic>
        <p:nvPicPr>
          <p:cNvPr id="17" name="図 16" descr="図形&#10;&#10;中程度の精度で自動的に生成された説明">
            <a:extLst>
              <a:ext uri="{FF2B5EF4-FFF2-40B4-BE49-F238E27FC236}">
                <a16:creationId xmlns:a16="http://schemas.microsoft.com/office/drawing/2014/main" id="{DEC93AF4-C940-2D35-3BA3-E30AEA0EF5B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64088" y="971531"/>
            <a:ext cx="669437" cy="648072"/>
          </a:xfrm>
          <a:prstGeom prst="rect">
            <a:avLst/>
          </a:prstGeom>
        </p:spPr>
      </p:pic>
      <p:pic>
        <p:nvPicPr>
          <p:cNvPr id="20" name="図 19" descr="図形&#10;&#10;低い精度で自動的に生成された説明">
            <a:extLst>
              <a:ext uri="{FF2B5EF4-FFF2-40B4-BE49-F238E27FC236}">
                <a16:creationId xmlns:a16="http://schemas.microsoft.com/office/drawing/2014/main" id="{A729CAC7-2A67-A322-7276-D3DD5CC1C8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72400" y="997459"/>
            <a:ext cx="826579" cy="694152"/>
          </a:xfrm>
          <a:prstGeom prst="rect">
            <a:avLst/>
          </a:prstGeom>
        </p:spPr>
      </p:pic>
      <p:pic>
        <p:nvPicPr>
          <p:cNvPr id="27" name="図 26" descr="図形&#10;&#10;中程度の精度で自動的に生成された説明">
            <a:extLst>
              <a:ext uri="{FF2B5EF4-FFF2-40B4-BE49-F238E27FC236}">
                <a16:creationId xmlns:a16="http://schemas.microsoft.com/office/drawing/2014/main" id="{A47E1410-9C7E-80AC-41BA-01B1C0D7E0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67744" y="3455623"/>
            <a:ext cx="588981" cy="569348"/>
          </a:xfrm>
          <a:prstGeom prst="rect">
            <a:avLst/>
          </a:prstGeom>
        </p:spPr>
      </p:pic>
      <p:pic>
        <p:nvPicPr>
          <p:cNvPr id="29" name="図 28" descr="図形&#10;&#10;中程度の精度で自動的に生成された説明">
            <a:extLst>
              <a:ext uri="{FF2B5EF4-FFF2-40B4-BE49-F238E27FC236}">
                <a16:creationId xmlns:a16="http://schemas.microsoft.com/office/drawing/2014/main" id="{A2D528BA-5101-0743-1A10-DAA5FBA5F8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39752" y="971531"/>
            <a:ext cx="643534" cy="656198"/>
          </a:xfrm>
          <a:prstGeom prst="rect">
            <a:avLst/>
          </a:prstGeom>
        </p:spPr>
      </p:pic>
      <p:pic>
        <p:nvPicPr>
          <p:cNvPr id="31" name="図 30" descr="図形&#10;&#10;中程度の精度で自動的に生成された説明">
            <a:extLst>
              <a:ext uri="{FF2B5EF4-FFF2-40B4-BE49-F238E27FC236}">
                <a16:creationId xmlns:a16="http://schemas.microsoft.com/office/drawing/2014/main" id="{1EB76894-510F-7287-565D-609648143B6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58612" y="3455621"/>
            <a:ext cx="856754" cy="613322"/>
          </a:xfrm>
          <a:prstGeom prst="rect">
            <a:avLst/>
          </a:prstGeom>
        </p:spPr>
      </p:pic>
      <p:sp>
        <p:nvSpPr>
          <p:cNvPr id="4" name="角丸四角形 3">
            <a:extLst>
              <a:ext uri="{FF2B5EF4-FFF2-40B4-BE49-F238E27FC236}">
                <a16:creationId xmlns:a16="http://schemas.microsoft.com/office/drawing/2014/main" id="{7EDA7AE7-8A1B-C93E-7499-2CEA595C7309}"/>
              </a:ext>
            </a:extLst>
          </p:cNvPr>
          <p:cNvSpPr/>
          <p:nvPr/>
        </p:nvSpPr>
        <p:spPr>
          <a:xfrm>
            <a:off x="107503" y="5805264"/>
            <a:ext cx="8891475" cy="880827"/>
          </a:xfrm>
          <a:prstGeom prst="roundRect">
            <a:avLst/>
          </a:prstGeom>
          <a:solidFill>
            <a:schemeClr val="bg1"/>
          </a:solidFill>
          <a:ln w="571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000" dirty="0">
                <a:solidFill>
                  <a:srgbClr val="0000FF"/>
                </a:solidFill>
                <a:latin typeface="Meiryo UI" panose="020B0604030504040204" pitchFamily="34" charset="-128"/>
                <a:ea typeface="Meiryo UI" panose="020B0604030504040204" pitchFamily="34" charset="-128"/>
              </a:rPr>
              <a:t>2023</a:t>
            </a:r>
            <a:r>
              <a:rPr kumimoji="1" lang="ja-JP" altLang="en-US" sz="2000">
                <a:solidFill>
                  <a:srgbClr val="0000FF"/>
                </a:solidFill>
                <a:latin typeface="Meiryo UI" panose="020B0604030504040204" pitchFamily="34" charset="-128"/>
                <a:ea typeface="Meiryo UI" panose="020B0604030504040204" pitchFamily="34" charset="-128"/>
              </a:rPr>
              <a:t>年</a:t>
            </a:r>
            <a:r>
              <a:rPr kumimoji="1" lang="en-US" altLang="ja-JP" sz="2000" dirty="0">
                <a:solidFill>
                  <a:srgbClr val="0000FF"/>
                </a:solidFill>
                <a:latin typeface="Meiryo UI" panose="020B0604030504040204" pitchFamily="34" charset="-128"/>
                <a:ea typeface="Meiryo UI" panose="020B0604030504040204" pitchFamily="34" charset="-128"/>
              </a:rPr>
              <a:t>11</a:t>
            </a:r>
            <a:r>
              <a:rPr kumimoji="1" lang="ja-JP" altLang="en-US" sz="2000">
                <a:solidFill>
                  <a:srgbClr val="0000FF"/>
                </a:solidFill>
                <a:latin typeface="Meiryo UI" panose="020B0604030504040204" pitchFamily="34" charset="-128"/>
                <a:ea typeface="Meiryo UI" panose="020B0604030504040204" pitchFamily="34" charset="-128"/>
              </a:rPr>
              <a:t>月に</a:t>
            </a:r>
            <a:r>
              <a:rPr kumimoji="1" lang="en-US" altLang="ja-JP" sz="2000" dirty="0">
                <a:solidFill>
                  <a:srgbClr val="0000FF"/>
                </a:solidFill>
                <a:latin typeface="Meiryo UI" panose="020B0604030504040204" pitchFamily="34" charset="-128"/>
                <a:ea typeface="Meiryo UI" panose="020B0604030504040204" pitchFamily="34" charset="-128"/>
              </a:rPr>
              <a:t>GPT-4-Turbo</a:t>
            </a:r>
            <a:r>
              <a:rPr kumimoji="1" lang="ja-JP" altLang="en-US" sz="2000">
                <a:solidFill>
                  <a:srgbClr val="0000FF"/>
                </a:solidFill>
                <a:latin typeface="Meiryo UI" panose="020B0604030504040204" pitchFamily="34" charset="-128"/>
                <a:ea typeface="Meiryo UI" panose="020B0604030504040204" pitchFamily="34" charset="-128"/>
              </a:rPr>
              <a:t>がリリースされ、画像や音声の理解と生成にも対応。</a:t>
            </a:r>
            <a:br>
              <a:rPr kumimoji="1" lang="en-US" altLang="ja-JP" sz="2000" dirty="0">
                <a:solidFill>
                  <a:srgbClr val="0000FF"/>
                </a:solidFill>
                <a:latin typeface="Meiryo UI" panose="020B0604030504040204" pitchFamily="34" charset="-128"/>
                <a:ea typeface="Meiryo UI" panose="020B0604030504040204" pitchFamily="34" charset="-128"/>
              </a:rPr>
            </a:br>
            <a:r>
              <a:rPr kumimoji="1" lang="ja-JP" altLang="en-US" sz="2000">
                <a:solidFill>
                  <a:srgbClr val="0000FF"/>
                </a:solidFill>
                <a:latin typeface="Meiryo UI" panose="020B0604030504040204" pitchFamily="34" charset="-128"/>
                <a:ea typeface="Meiryo UI" panose="020B0604030504040204" pitchFamily="34" charset="-128"/>
              </a:rPr>
              <a:t>さらに、</a:t>
            </a:r>
            <a:r>
              <a:rPr kumimoji="1" lang="en-US" altLang="ja-JP" sz="2000" dirty="0">
                <a:solidFill>
                  <a:srgbClr val="0000FF"/>
                </a:solidFill>
                <a:latin typeface="Meiryo UI" panose="020B0604030504040204" pitchFamily="34" charset="-128"/>
                <a:ea typeface="Meiryo UI" panose="020B0604030504040204" pitchFamily="34" charset="-128"/>
              </a:rPr>
              <a:t>GPTs/Assistants API</a:t>
            </a:r>
            <a:r>
              <a:rPr kumimoji="1" lang="ja-JP" altLang="en-US" sz="2000">
                <a:solidFill>
                  <a:srgbClr val="0000FF"/>
                </a:solidFill>
                <a:latin typeface="Meiryo UI" panose="020B0604030504040204" pitchFamily="34" charset="-128"/>
                <a:ea typeface="Meiryo UI" panose="020B0604030504040204" pitchFamily="34" charset="-128"/>
              </a:rPr>
              <a:t>を使うと独自</a:t>
            </a:r>
            <a:r>
              <a:rPr kumimoji="1" lang="en-US" altLang="ja-JP" sz="2000" dirty="0">
                <a:solidFill>
                  <a:srgbClr val="0000FF"/>
                </a:solidFill>
                <a:latin typeface="Meiryo UI" panose="020B0604030504040204" pitchFamily="34" charset="-128"/>
                <a:ea typeface="Meiryo UI" panose="020B0604030504040204" pitchFamily="34" charset="-128"/>
              </a:rPr>
              <a:t>ChatGPT</a:t>
            </a:r>
            <a:r>
              <a:rPr kumimoji="1" lang="ja-JP" altLang="en-US" sz="2000">
                <a:solidFill>
                  <a:srgbClr val="0000FF"/>
                </a:solidFill>
                <a:latin typeface="Meiryo UI" panose="020B0604030504040204" pitchFamily="34" charset="-128"/>
                <a:ea typeface="Meiryo UI" panose="020B0604030504040204" pitchFamily="34" charset="-128"/>
              </a:rPr>
              <a:t>が</a:t>
            </a:r>
            <a:r>
              <a:rPr lang="ja-JP" altLang="en-US" sz="2000">
                <a:solidFill>
                  <a:srgbClr val="0000FF"/>
                </a:solidFill>
                <a:latin typeface="Meiryo UI" panose="020B0604030504040204" pitchFamily="34" charset="-128"/>
                <a:ea typeface="Meiryo UI" panose="020B0604030504040204" pitchFamily="34" charset="-128"/>
              </a:rPr>
              <a:t>作成できるようになりました。</a:t>
            </a:r>
            <a:endParaRPr kumimoji="1" lang="ja-JP" altLang="en-US" sz="2000">
              <a:solidFill>
                <a:srgbClr val="0000FF"/>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087977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E39BC90-8D53-5AB8-484E-08741B14A4A0}"/>
              </a:ext>
            </a:extLst>
          </p:cNvPr>
          <p:cNvSpPr txBox="1"/>
          <p:nvPr/>
        </p:nvSpPr>
        <p:spPr>
          <a:xfrm>
            <a:off x="219732" y="0"/>
            <a:ext cx="8816764"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2-5. </a:t>
            </a:r>
            <a:r>
              <a:rPr kumimoji="1" lang="en-US" altLang="ja-JP" sz="3600" b="1" dirty="0">
                <a:latin typeface="Meiryo UI" panose="020B0604030504040204" pitchFamily="34" charset="-128"/>
                <a:ea typeface="Meiryo UI" panose="020B0604030504040204" pitchFamily="34" charset="-128"/>
              </a:rPr>
              <a:t>GPT-4</a:t>
            </a:r>
            <a:r>
              <a:rPr kumimoji="1" lang="ja-JP" altLang="en-US" sz="3600" b="1">
                <a:latin typeface="Meiryo UI" panose="020B0604030504040204" pitchFamily="34" charset="-128"/>
                <a:ea typeface="Meiryo UI" panose="020B0604030504040204" pitchFamily="34" charset="-128"/>
              </a:rPr>
              <a:t>の特性</a:t>
            </a:r>
            <a:endParaRPr lang="en-US" altLang="ja-JP" sz="3600" b="1" kern="0" dirty="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5A385D55-29DD-050A-9F06-73325BBB800A}"/>
              </a:ext>
            </a:extLst>
          </p:cNvPr>
          <p:cNvSpPr txBox="1"/>
          <p:nvPr/>
        </p:nvSpPr>
        <p:spPr>
          <a:xfrm>
            <a:off x="107504" y="1010734"/>
            <a:ext cx="3672409" cy="523220"/>
          </a:xfrm>
          <a:prstGeom prst="rect">
            <a:avLst/>
          </a:prstGeom>
          <a:noFill/>
        </p:spPr>
        <p:txBody>
          <a:bodyPr wrap="square">
            <a:spAutoFit/>
          </a:bodyPr>
          <a:lstStyle/>
          <a:p>
            <a:r>
              <a:rPr lang="en-US" altLang="ja-JP" sz="2800" b="1" dirty="0">
                <a:latin typeface="Meiryo UI" panose="020B0604030504040204" pitchFamily="34" charset="-128"/>
                <a:ea typeface="Meiryo UI" panose="020B0604030504040204" pitchFamily="34" charset="-128"/>
              </a:rPr>
              <a:t>①</a:t>
            </a:r>
            <a:r>
              <a:rPr lang="ja-JP" altLang="en-US" sz="2800" b="1">
                <a:latin typeface="Meiryo UI" panose="020B0604030504040204" pitchFamily="34" charset="-128"/>
                <a:ea typeface="Meiryo UI" panose="020B0604030504040204" pitchFamily="34" charset="-128"/>
              </a:rPr>
              <a:t>常識的な知能を持つ</a:t>
            </a:r>
            <a:endParaRPr lang="en-US" altLang="ja-JP" sz="2800" b="1" dirty="0">
              <a:latin typeface="Meiryo UI" panose="020B0604030504040204" pitchFamily="34" charset="-128"/>
              <a:ea typeface="Meiryo UI" panose="020B0604030504040204" pitchFamily="34" charset="-128"/>
            </a:endParaRPr>
          </a:p>
        </p:txBody>
      </p:sp>
      <p:sp>
        <p:nvSpPr>
          <p:cNvPr id="7" name="テキスト ボックス 6">
            <a:extLst>
              <a:ext uri="{FF2B5EF4-FFF2-40B4-BE49-F238E27FC236}">
                <a16:creationId xmlns:a16="http://schemas.microsoft.com/office/drawing/2014/main" id="{3B79D44D-FDC3-A13C-B0ED-C37FDC8AC2F0}"/>
              </a:ext>
            </a:extLst>
          </p:cNvPr>
          <p:cNvSpPr txBox="1"/>
          <p:nvPr/>
        </p:nvSpPr>
        <p:spPr>
          <a:xfrm>
            <a:off x="0" y="5897160"/>
            <a:ext cx="4571999" cy="700192"/>
          </a:xfrm>
          <a:prstGeom prst="rect">
            <a:avLst/>
          </a:prstGeom>
          <a:noFill/>
        </p:spPr>
        <p:txBody>
          <a:bodyPr wrap="square">
            <a:spAutoFit/>
          </a:bodyPr>
          <a:lstStyle/>
          <a:p>
            <a:r>
              <a:rPr lang="en-US" altLang="ja-JP" sz="1400" dirty="0">
                <a:latin typeface="Meiryo UI" panose="020B0604030504040204" pitchFamily="34" charset="-128"/>
                <a:ea typeface="Meiryo UI" panose="020B0604030504040204" pitchFamily="34" charset="-128"/>
              </a:rPr>
              <a:t>※ </a:t>
            </a:r>
            <a:r>
              <a:rPr lang="ja-JP" altLang="en-US" sz="1400">
                <a:latin typeface="Meiryo UI" panose="020B0604030504040204" pitchFamily="34" charset="-128"/>
                <a:ea typeface="Meiryo UI" panose="020B0604030504040204" pitchFamily="34" charset="-128"/>
              </a:rPr>
              <a:t>スタンフォード大学のウィノグラード博士によって開発された</a:t>
            </a:r>
            <a:r>
              <a:rPr lang="en-US" altLang="ja-JP" sz="1400" dirty="0">
                <a:latin typeface="Meiryo UI" panose="020B0604030504040204" pitchFamily="34" charset="-128"/>
                <a:ea typeface="Meiryo UI" panose="020B0604030504040204" pitchFamily="34" charset="-128"/>
              </a:rPr>
              <a:t>150</a:t>
            </a:r>
            <a:r>
              <a:rPr lang="ja-JP" altLang="en-US" sz="1400">
                <a:latin typeface="Meiryo UI" panose="020B0604030504040204" pitchFamily="34" charset="-128"/>
                <a:ea typeface="Meiryo UI" panose="020B0604030504040204" pitchFamily="34" charset="-128"/>
              </a:rPr>
              <a:t>個の</a:t>
            </a:r>
            <a:r>
              <a:rPr lang="en-US" altLang="ja-JP" sz="1400" dirty="0">
                <a:latin typeface="Meiryo UI" panose="020B0604030504040204" pitchFamily="34" charset="-128"/>
                <a:ea typeface="Meiryo UI" panose="020B0604030504040204" pitchFamily="34" charset="-128"/>
              </a:rPr>
              <a:t>Q&amp;A</a:t>
            </a:r>
            <a:r>
              <a:rPr lang="ja-JP" altLang="en-US" sz="1400">
                <a:latin typeface="Meiryo UI" panose="020B0604030504040204" pitchFamily="34" charset="-128"/>
                <a:ea typeface="Meiryo UI" panose="020B0604030504040204" pitchFamily="34" charset="-128"/>
              </a:rPr>
              <a:t>セットが有名。日本語訳あり。</a:t>
            </a:r>
            <a:endParaRPr lang="en-US" altLang="ja-JP" sz="1400" dirty="0">
              <a:latin typeface="Meiryo UI" panose="020B0604030504040204" pitchFamily="34" charset="-128"/>
              <a:ea typeface="Meiryo UI" panose="020B0604030504040204" pitchFamily="34" charset="-128"/>
            </a:endParaRPr>
          </a:p>
          <a:p>
            <a:r>
              <a:rPr lang="en" altLang="ja-JP" sz="1150" dirty="0">
                <a:latin typeface="Meiryo UI" panose="020B0604030504040204" pitchFamily="34" charset="-128"/>
                <a:ea typeface="Meiryo UI" panose="020B0604030504040204" pitchFamily="34" charset="-128"/>
                <a:hlinkClick r:id="rId2"/>
              </a:rPr>
              <a:t>https://github.com/ku-nlp/Winograd-Schema-Challenge-Ja</a:t>
            </a:r>
            <a:r>
              <a:rPr lang="en" altLang="ja-JP" sz="1150" dirty="0">
                <a:latin typeface="Meiryo UI" panose="020B0604030504040204" pitchFamily="34" charset="-128"/>
                <a:ea typeface="Meiryo UI" panose="020B0604030504040204" pitchFamily="34" charset="-128"/>
              </a:rPr>
              <a:t> </a:t>
            </a:r>
            <a:endParaRPr lang="ja-JP" altLang="en-US" sz="1150">
              <a:latin typeface="Meiryo UI" panose="020B0604030504040204" pitchFamily="34" charset="-128"/>
              <a:ea typeface="Meiryo UI" panose="020B0604030504040204" pitchFamily="34" charset="-128"/>
            </a:endParaRPr>
          </a:p>
        </p:txBody>
      </p:sp>
      <p:pic>
        <p:nvPicPr>
          <p:cNvPr id="13" name="図 12" descr="テキスト&#10;&#10;自動的に生成された説明">
            <a:extLst>
              <a:ext uri="{FF2B5EF4-FFF2-40B4-BE49-F238E27FC236}">
                <a16:creationId xmlns:a16="http://schemas.microsoft.com/office/drawing/2014/main" id="{30C23097-CD7D-3CB9-F646-54AE185BBF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512" y="1841512"/>
            <a:ext cx="4336490" cy="3963752"/>
          </a:xfrm>
          <a:prstGeom prst="rect">
            <a:avLst/>
          </a:prstGeom>
          <a:ln>
            <a:solidFill>
              <a:schemeClr val="tx1"/>
            </a:solidFill>
          </a:ln>
        </p:spPr>
      </p:pic>
      <p:sp>
        <p:nvSpPr>
          <p:cNvPr id="14" name="テキスト ボックス 13">
            <a:extLst>
              <a:ext uri="{FF2B5EF4-FFF2-40B4-BE49-F238E27FC236}">
                <a16:creationId xmlns:a16="http://schemas.microsoft.com/office/drawing/2014/main" id="{5864D7DC-03B3-B909-11C7-B1408621E8F9}"/>
              </a:ext>
            </a:extLst>
          </p:cNvPr>
          <p:cNvSpPr txBox="1"/>
          <p:nvPr/>
        </p:nvSpPr>
        <p:spPr>
          <a:xfrm>
            <a:off x="4585230" y="742375"/>
            <a:ext cx="4451266" cy="1261884"/>
          </a:xfrm>
          <a:prstGeom prst="rect">
            <a:avLst/>
          </a:prstGeom>
          <a:noFill/>
        </p:spPr>
        <p:txBody>
          <a:bodyPr wrap="square">
            <a:spAutoFit/>
          </a:bodyPr>
          <a:lstStyle/>
          <a:p>
            <a:r>
              <a:rPr lang="en-US" altLang="ja-JP" sz="2800" b="1" dirty="0">
                <a:latin typeface="Meiryo UI" panose="020B0604030504040204" pitchFamily="34" charset="-128"/>
                <a:ea typeface="Meiryo UI" panose="020B0604030504040204" pitchFamily="34" charset="-128"/>
              </a:rPr>
              <a:t>②</a:t>
            </a:r>
            <a:r>
              <a:rPr lang="ja-JP" altLang="en-US" sz="2800" b="1">
                <a:latin typeface="Meiryo UI" panose="020B0604030504040204" pitchFamily="34" charset="-128"/>
                <a:ea typeface="Meiryo UI" panose="020B0604030504040204" pitchFamily="34" charset="-128"/>
              </a:rPr>
              <a:t>心の理論を持つ</a:t>
            </a:r>
            <a:endParaRPr lang="en-US" altLang="ja-JP" sz="800" b="1" dirty="0">
              <a:solidFill>
                <a:srgbClr val="0000FF"/>
              </a:solidFill>
              <a:latin typeface="Meiryo UI" panose="020B0604030504040204" pitchFamily="34" charset="-128"/>
              <a:ea typeface="Meiryo UI" panose="020B0604030504040204" pitchFamily="34" charset="-128"/>
            </a:endParaRPr>
          </a:p>
          <a:p>
            <a:r>
              <a:rPr lang="ja-JP" altLang="en-US" sz="1600">
                <a:solidFill>
                  <a:srgbClr val="0000FF"/>
                </a:solidFill>
                <a:latin typeface="Meiryo UI" panose="020B0604030504040204" pitchFamily="34" charset="-128"/>
                <a:ea typeface="Meiryo UI" panose="020B0604030504040204" pitchFamily="34" charset="-128"/>
              </a:rPr>
              <a:t>他者の心の状態を直感的に察知する能力</a:t>
            </a:r>
            <a:r>
              <a:rPr lang="ja-JP" altLang="en-US" sz="1600">
                <a:latin typeface="Meiryo UI" panose="020B0604030504040204" pitchFamily="34" charset="-128"/>
                <a:ea typeface="Meiryo UI" panose="020B0604030504040204" pitchFamily="34" charset="-128"/>
              </a:rPr>
              <a:t>。</a:t>
            </a:r>
            <a:br>
              <a:rPr lang="en-US" altLang="ja-JP" sz="1600" dirty="0">
                <a:latin typeface="Meiryo UI" panose="020B0604030504040204" pitchFamily="34" charset="-128"/>
                <a:ea typeface="Meiryo UI" panose="020B0604030504040204" pitchFamily="34" charset="-128"/>
              </a:rPr>
            </a:br>
            <a:r>
              <a:rPr lang="ja-JP" altLang="en-US" sz="1600">
                <a:solidFill>
                  <a:srgbClr val="0000FF"/>
                </a:solidFill>
                <a:latin typeface="Meiryo UI" panose="020B0604030504040204" pitchFamily="34" charset="-128"/>
                <a:ea typeface="Meiryo UI" panose="020B0604030504040204" pitchFamily="34" charset="-128"/>
              </a:rPr>
              <a:t>自閉症の子はこれができない</a:t>
            </a:r>
            <a:r>
              <a:rPr lang="ja-JP" altLang="en-US" sz="1600">
                <a:latin typeface="Meiryo UI" panose="020B0604030504040204" pitchFamily="34" charset="-128"/>
                <a:ea typeface="Meiryo UI" panose="020B0604030504040204" pitchFamily="34" charset="-128"/>
              </a:rPr>
              <a:t>ため、コミュニケーションに支障をきたすことがある。</a:t>
            </a:r>
            <a:endParaRPr lang="en-US" altLang="ja-JP" sz="1600" dirty="0">
              <a:latin typeface="Meiryo UI" panose="020B0604030504040204" pitchFamily="34" charset="-128"/>
              <a:ea typeface="Meiryo UI" panose="020B0604030504040204" pitchFamily="34" charset="-128"/>
            </a:endParaRPr>
          </a:p>
        </p:txBody>
      </p:sp>
      <p:pic>
        <p:nvPicPr>
          <p:cNvPr id="16" name="図 15"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47D6EE9F-1259-BA5B-033F-029A956A0A2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73524" y="2016556"/>
            <a:ext cx="4336492" cy="3785396"/>
          </a:xfrm>
          <a:prstGeom prst="rect">
            <a:avLst/>
          </a:prstGeom>
          <a:ln>
            <a:solidFill>
              <a:schemeClr val="tx1"/>
            </a:solidFill>
          </a:ln>
        </p:spPr>
      </p:pic>
      <p:sp>
        <p:nvSpPr>
          <p:cNvPr id="17" name="テキスト ボックス 16">
            <a:extLst>
              <a:ext uri="{FF2B5EF4-FFF2-40B4-BE49-F238E27FC236}">
                <a16:creationId xmlns:a16="http://schemas.microsoft.com/office/drawing/2014/main" id="{0ED12AE8-13C4-674C-4F34-ABB165BB4B51}"/>
              </a:ext>
            </a:extLst>
          </p:cNvPr>
          <p:cNvSpPr txBox="1"/>
          <p:nvPr/>
        </p:nvSpPr>
        <p:spPr>
          <a:xfrm>
            <a:off x="4679503" y="5874077"/>
            <a:ext cx="4464497" cy="723275"/>
          </a:xfrm>
          <a:prstGeom prst="rect">
            <a:avLst/>
          </a:prstGeom>
          <a:noFill/>
        </p:spPr>
        <p:txBody>
          <a:bodyPr wrap="square">
            <a:spAutoFit/>
          </a:bodyPr>
          <a:lstStyle/>
          <a:p>
            <a:r>
              <a:rPr lang="en-US" altLang="ja-JP" sz="1400" dirty="0">
                <a:latin typeface="Meiryo UI" panose="020B0604030504040204" pitchFamily="34" charset="-128"/>
                <a:ea typeface="Meiryo UI" panose="020B0604030504040204" pitchFamily="34" charset="-128"/>
              </a:rPr>
              <a:t>※</a:t>
            </a:r>
            <a:r>
              <a:rPr lang="ja-JP" altLang="en-US" sz="1400">
                <a:latin typeface="Meiryo UI" panose="020B0604030504040204" pitchFamily="34" charset="-128"/>
                <a:ea typeface="Meiryo UI" panose="020B0604030504040204" pitchFamily="34" charset="-128"/>
              </a:rPr>
              <a:t>「</a:t>
            </a:r>
            <a:r>
              <a:rPr lang="ja-JP" altLang="en-US" sz="1400" i="0">
                <a:solidFill>
                  <a:srgbClr val="0F0F0F"/>
                </a:solidFill>
                <a:effectLst/>
                <a:latin typeface="Meiryo UI" panose="020B0604030504040204" pitchFamily="34" charset="-128"/>
                <a:ea typeface="Meiryo UI" panose="020B0604030504040204" pitchFamily="34" charset="-128"/>
              </a:rPr>
              <a:t>安田女子大心理学科</a:t>
            </a:r>
            <a:r>
              <a:rPr lang="en-US" altLang="ja-JP" sz="1400" i="0" dirty="0">
                <a:solidFill>
                  <a:srgbClr val="0F0F0F"/>
                </a:solidFill>
                <a:effectLst/>
                <a:latin typeface="Meiryo UI" panose="020B0604030504040204" pitchFamily="34" charset="-128"/>
                <a:ea typeface="Meiryo UI" panose="020B0604030504040204" pitchFamily="34" charset="-128"/>
              </a:rPr>
              <a:t> </a:t>
            </a:r>
            <a:r>
              <a:rPr lang="ja-JP" altLang="en-US" sz="1400" i="0">
                <a:solidFill>
                  <a:srgbClr val="0F0F0F"/>
                </a:solidFill>
                <a:effectLst/>
                <a:latin typeface="Meiryo UI" panose="020B0604030504040204" pitchFamily="34" charset="-128"/>
                <a:ea typeface="Meiryo UI" panose="020B0604030504040204" pitchFamily="34" charset="-128"/>
              </a:rPr>
              <a:t>子どもの発達心の理論」の</a:t>
            </a:r>
            <a:r>
              <a:rPr lang="en-US" altLang="ja-JP" sz="1400" i="0" dirty="0">
                <a:solidFill>
                  <a:srgbClr val="0F0F0F"/>
                </a:solidFill>
                <a:effectLst/>
                <a:latin typeface="Meiryo UI" panose="020B0604030504040204" pitchFamily="34" charset="-128"/>
                <a:ea typeface="Meiryo UI" panose="020B0604030504040204" pitchFamily="34" charset="-128"/>
              </a:rPr>
              <a:t>YouTube</a:t>
            </a:r>
            <a:r>
              <a:rPr lang="ja-JP" altLang="en-US" sz="1400" i="0">
                <a:solidFill>
                  <a:srgbClr val="0F0F0F"/>
                </a:solidFill>
                <a:effectLst/>
                <a:latin typeface="Meiryo UI" panose="020B0604030504040204" pitchFamily="34" charset="-128"/>
                <a:ea typeface="Meiryo UI" panose="020B0604030504040204" pitchFamily="34" charset="-128"/>
              </a:rPr>
              <a:t>動画がわかりやすい。</a:t>
            </a:r>
            <a:endParaRPr lang="en-US" altLang="ja-JP" sz="1400" i="0" dirty="0">
              <a:solidFill>
                <a:srgbClr val="0F0F0F"/>
              </a:solidFill>
              <a:effectLst/>
              <a:latin typeface="Meiryo UI" panose="020B0604030504040204" pitchFamily="34" charset="-128"/>
              <a:ea typeface="Meiryo UI" panose="020B0604030504040204" pitchFamily="34" charset="-128"/>
            </a:endParaRPr>
          </a:p>
          <a:p>
            <a:r>
              <a:rPr lang="en-US" altLang="ja-JP" sz="1300" dirty="0">
                <a:latin typeface="Meiryo UI" panose="020B0604030504040204" pitchFamily="34" charset="-128"/>
                <a:ea typeface="Meiryo UI" panose="020B0604030504040204" pitchFamily="34" charset="-128"/>
                <a:hlinkClick r:id="rId5"/>
              </a:rPr>
              <a:t>https://www.youtube.com/watch?v=bvGkpa3e9BM</a:t>
            </a:r>
            <a:r>
              <a:rPr lang="en-US" altLang="ja-JP" sz="1300" dirty="0">
                <a:latin typeface="Meiryo UI" panose="020B0604030504040204" pitchFamily="34" charset="-128"/>
                <a:ea typeface="Meiryo UI" panose="020B0604030504040204" pitchFamily="34" charset="-128"/>
              </a:rPr>
              <a:t> </a:t>
            </a:r>
          </a:p>
        </p:txBody>
      </p:sp>
    </p:spTree>
    <p:extLst>
      <p:ext uri="{BB962C8B-B14F-4D97-AF65-F5344CB8AC3E}">
        <p14:creationId xmlns:p14="http://schemas.microsoft.com/office/powerpoint/2010/main" val="2075633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E39BC90-8D53-5AB8-484E-08741B14A4A0}"/>
              </a:ext>
            </a:extLst>
          </p:cNvPr>
          <p:cNvSpPr txBox="1"/>
          <p:nvPr/>
        </p:nvSpPr>
        <p:spPr>
          <a:xfrm>
            <a:off x="219732" y="-27384"/>
            <a:ext cx="8816764"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2-6. </a:t>
            </a:r>
            <a:r>
              <a:rPr kumimoji="1" lang="en-US" altLang="ja-JP" sz="3600" b="1" dirty="0">
                <a:latin typeface="Meiryo UI" panose="020B0604030504040204" pitchFamily="34" charset="-128"/>
                <a:ea typeface="Meiryo UI" panose="020B0604030504040204" pitchFamily="34" charset="-128"/>
              </a:rPr>
              <a:t>GPT-4</a:t>
            </a:r>
            <a:r>
              <a:rPr kumimoji="1" lang="ja-JP" altLang="en-US" sz="3600" b="1">
                <a:latin typeface="Meiryo UI" panose="020B0604030504040204" pitchFamily="34" charset="-128"/>
                <a:ea typeface="Meiryo UI" panose="020B0604030504040204" pitchFamily="34" charset="-128"/>
              </a:rPr>
              <a:t>の限界</a:t>
            </a:r>
            <a:endParaRPr lang="en-US" altLang="ja-JP" sz="3600" b="1" kern="0" dirty="0">
              <a:latin typeface="Meiryo UI" panose="020B0604030504040204" pitchFamily="34" charset="-128"/>
              <a:ea typeface="Meiryo UI" panose="020B0604030504040204" pitchFamily="34" charset="-128"/>
            </a:endParaRPr>
          </a:p>
        </p:txBody>
      </p:sp>
      <p:sp>
        <p:nvSpPr>
          <p:cNvPr id="2" name="テキスト ボックス 1">
            <a:extLst>
              <a:ext uri="{FF2B5EF4-FFF2-40B4-BE49-F238E27FC236}">
                <a16:creationId xmlns:a16="http://schemas.microsoft.com/office/drawing/2014/main" id="{A87DE355-9BB7-515C-2EC6-5B9C533185C2}"/>
              </a:ext>
            </a:extLst>
          </p:cNvPr>
          <p:cNvSpPr txBox="1"/>
          <p:nvPr/>
        </p:nvSpPr>
        <p:spPr>
          <a:xfrm>
            <a:off x="323528" y="836712"/>
            <a:ext cx="8568952" cy="5632311"/>
          </a:xfrm>
          <a:prstGeom prst="rect">
            <a:avLst/>
          </a:prstGeom>
          <a:noFill/>
        </p:spPr>
        <p:txBody>
          <a:bodyPr wrap="square">
            <a:spAutoFit/>
          </a:bodyPr>
          <a:lstStyle/>
          <a:p>
            <a:pPr marL="342900" indent="-342900">
              <a:buFont typeface="+mj-lt"/>
              <a:buAutoNum type="arabicPeriod"/>
            </a:pPr>
            <a:r>
              <a:rPr lang="ja-JP" altLang="en-US" sz="2400" i="0">
                <a:effectLst/>
                <a:latin typeface="Meiryo UI" panose="020B0604030504040204" pitchFamily="34" charset="-128"/>
                <a:ea typeface="Meiryo UI" panose="020B0604030504040204" pitchFamily="34" charset="-128"/>
              </a:rPr>
              <a:t>文脈理解の限界</a:t>
            </a:r>
            <a:endParaRPr lang="en-US" altLang="ja-JP" sz="2400" dirty="0">
              <a:latin typeface="Meiryo UI" panose="020B0604030504040204" pitchFamily="34" charset="-128"/>
              <a:ea typeface="Meiryo UI" panose="020B0604030504040204" pitchFamily="34" charset="-128"/>
            </a:endParaRPr>
          </a:p>
          <a:p>
            <a:pPr marL="180975" lvl="1"/>
            <a:r>
              <a:rPr lang="ja-JP" altLang="en-US" i="0">
                <a:solidFill>
                  <a:srgbClr val="374151"/>
                </a:solidFill>
                <a:effectLst/>
                <a:latin typeface="Meiryo UI" panose="020B0604030504040204" pitchFamily="34" charset="-128"/>
                <a:ea typeface="Meiryo UI" panose="020B0604030504040204" pitchFamily="34" charset="-128"/>
              </a:rPr>
              <a:t>長文や長期記憶の処理が困難、</a:t>
            </a:r>
            <a:r>
              <a:rPr lang="ja-JP" altLang="en-US" b="1" i="0">
                <a:solidFill>
                  <a:srgbClr val="FF0000"/>
                </a:solidFill>
                <a:effectLst/>
                <a:latin typeface="Meiryo UI" panose="020B0604030504040204" pitchFamily="34" charset="-128"/>
                <a:ea typeface="Meiryo UI" panose="020B0604030504040204" pitchFamily="34" charset="-128"/>
              </a:rPr>
              <a:t>限られた情報のみ</a:t>
            </a:r>
            <a:r>
              <a:rPr lang="ja-JP" altLang="en-US" i="0">
                <a:solidFill>
                  <a:srgbClr val="374151"/>
                </a:solidFill>
                <a:effectLst/>
                <a:latin typeface="Meiryo UI" panose="020B0604030504040204" pitchFamily="34" charset="-128"/>
                <a:ea typeface="Meiryo UI" panose="020B0604030504040204" pitchFamily="34" charset="-128"/>
              </a:rPr>
              <a:t>扱う</a:t>
            </a:r>
            <a:r>
              <a:rPr lang="en-US" altLang="ja-JP" i="0" dirty="0">
                <a:solidFill>
                  <a:srgbClr val="374151"/>
                </a:solidFill>
                <a:effectLst/>
                <a:latin typeface="Meiryo UI" panose="020B0604030504040204" pitchFamily="34" charset="-128"/>
                <a:ea typeface="Meiryo UI" panose="020B0604030504040204" pitchFamily="34" charset="-128"/>
              </a:rPr>
              <a:t> </a:t>
            </a:r>
            <a:r>
              <a:rPr lang="ja-JP" altLang="en-US" i="0">
                <a:effectLst/>
                <a:latin typeface="Meiryo UI" panose="020B0604030504040204" pitchFamily="34" charset="-128"/>
                <a:ea typeface="Meiryo UI" panose="020B0604030504040204" pitchFamily="34" charset="-128"/>
              </a:rPr>
              <a:t>。</a:t>
            </a:r>
          </a:p>
          <a:p>
            <a:pPr algn="l">
              <a:buFont typeface="+mj-lt"/>
              <a:buAutoNum type="arabicPeriod"/>
            </a:pPr>
            <a:r>
              <a:rPr lang="ja-JP" altLang="en-US" sz="2400" i="0">
                <a:effectLst/>
                <a:latin typeface="Meiryo UI" panose="020B0604030504040204" pitchFamily="34" charset="-128"/>
                <a:ea typeface="Meiryo UI" panose="020B0604030504040204" pitchFamily="34" charset="-128"/>
              </a:rPr>
              <a:t>ハルシネーションと誤解</a:t>
            </a:r>
            <a:endParaRPr lang="en-US" altLang="ja-JP" sz="2400" dirty="0">
              <a:latin typeface="Meiryo UI" panose="020B0604030504040204" pitchFamily="34" charset="-128"/>
              <a:ea typeface="Meiryo UI" panose="020B0604030504040204" pitchFamily="34" charset="-128"/>
            </a:endParaRPr>
          </a:p>
          <a:p>
            <a:pPr marL="180975" lvl="1"/>
            <a:r>
              <a:rPr lang="ja-JP" altLang="en-US" b="1" i="0">
                <a:solidFill>
                  <a:srgbClr val="FF0000"/>
                </a:solidFill>
                <a:effectLst/>
                <a:latin typeface="Meiryo UI" panose="020B0604030504040204" pitchFamily="34" charset="-128"/>
                <a:ea typeface="Meiryo UI" panose="020B0604030504040204" pitchFamily="34" charset="-128"/>
              </a:rPr>
              <a:t>不確かな情報を自信を持って提供</a:t>
            </a:r>
            <a:r>
              <a:rPr lang="ja-JP" altLang="en-US" i="0">
                <a:solidFill>
                  <a:srgbClr val="374151"/>
                </a:solidFill>
                <a:effectLst/>
                <a:latin typeface="Meiryo UI" panose="020B0604030504040204" pitchFamily="34" charset="-128"/>
                <a:ea typeface="Meiryo UI" panose="020B0604030504040204" pitchFamily="34" charset="-128"/>
              </a:rPr>
              <a:t>することがある。</a:t>
            </a:r>
            <a:endParaRPr lang="ja-JP" altLang="en-US" i="0">
              <a:effectLst/>
              <a:latin typeface="Meiryo UI" panose="020B0604030504040204" pitchFamily="34" charset="-128"/>
              <a:ea typeface="Meiryo UI" panose="020B0604030504040204" pitchFamily="34" charset="-128"/>
            </a:endParaRPr>
          </a:p>
          <a:p>
            <a:pPr algn="l">
              <a:buFont typeface="+mj-lt"/>
              <a:buAutoNum type="arabicPeriod"/>
            </a:pPr>
            <a:r>
              <a:rPr lang="ja-JP" altLang="en-US" sz="2400" i="0">
                <a:effectLst/>
                <a:latin typeface="Meiryo UI" panose="020B0604030504040204" pitchFamily="34" charset="-128"/>
                <a:ea typeface="Meiryo UI" panose="020B0604030504040204" pitchFamily="34" charset="-128"/>
              </a:rPr>
              <a:t>知能獲得メカニズムが未解明</a:t>
            </a:r>
            <a:endParaRPr lang="en-US" altLang="ja-JP" sz="2800" i="0" dirty="0">
              <a:effectLst/>
              <a:latin typeface="Meiryo UI" panose="020B0604030504040204" pitchFamily="34" charset="-128"/>
              <a:ea typeface="Meiryo UI" panose="020B0604030504040204" pitchFamily="34" charset="-128"/>
            </a:endParaRPr>
          </a:p>
          <a:p>
            <a:pPr marL="180975" lvl="1"/>
            <a:r>
              <a:rPr lang="ja-JP" altLang="en-US" b="1" i="0">
                <a:solidFill>
                  <a:srgbClr val="FF0000"/>
                </a:solidFill>
                <a:effectLst/>
                <a:latin typeface="Meiryo UI" panose="020B0604030504040204" pitchFamily="34" charset="-128"/>
                <a:ea typeface="Meiryo UI" panose="020B0604030504040204" pitchFamily="34" charset="-128"/>
              </a:rPr>
              <a:t>高度な知能形成のプロセスと原因が不明</a:t>
            </a:r>
            <a:r>
              <a:rPr lang="ja-JP" altLang="en-US" i="0">
                <a:solidFill>
                  <a:srgbClr val="374151"/>
                </a:solidFill>
                <a:effectLst/>
                <a:latin typeface="Meiryo UI" panose="020B0604030504040204" pitchFamily="34" charset="-128"/>
                <a:ea typeface="Meiryo UI" panose="020B0604030504040204" pitchFamily="34" charset="-128"/>
              </a:rPr>
              <a:t>。</a:t>
            </a:r>
            <a:endParaRPr lang="en-US" altLang="ja-JP" i="0" dirty="0">
              <a:effectLst/>
              <a:latin typeface="Meiryo UI" panose="020B0604030504040204" pitchFamily="34" charset="-128"/>
              <a:ea typeface="Meiryo UI" panose="020B0604030504040204" pitchFamily="34" charset="-128"/>
            </a:endParaRPr>
          </a:p>
          <a:p>
            <a:pPr marL="9525" indent="-9525" algn="l">
              <a:buFont typeface="+mj-lt"/>
              <a:buAutoNum type="arabicPeriod" startAt="4"/>
            </a:pPr>
            <a:r>
              <a:rPr lang="ja-JP" altLang="en-US" sz="2400" i="0">
                <a:effectLst/>
                <a:latin typeface="Meiryo UI" panose="020B0604030504040204" pitchFamily="34" charset="-128"/>
                <a:ea typeface="Meiryo UI" panose="020B0604030504040204" pitchFamily="34" charset="-128"/>
              </a:rPr>
              <a:t>データ依存とバイアス</a:t>
            </a:r>
            <a:endParaRPr lang="en-US" altLang="ja-JP" sz="2800" i="0" dirty="0">
              <a:effectLst/>
              <a:latin typeface="Meiryo UI" panose="020B0604030504040204" pitchFamily="34" charset="-128"/>
              <a:ea typeface="Meiryo UI" panose="020B0604030504040204" pitchFamily="34" charset="-128"/>
            </a:endParaRPr>
          </a:p>
          <a:p>
            <a:pPr marL="180975" lvl="1"/>
            <a:r>
              <a:rPr lang="ja-JP" altLang="en-US" i="0">
                <a:solidFill>
                  <a:srgbClr val="374151"/>
                </a:solidFill>
                <a:effectLst/>
                <a:latin typeface="Meiryo UI" panose="020B0604030504040204" pitchFamily="34" charset="-128"/>
                <a:ea typeface="Meiryo UI" panose="020B0604030504040204" pitchFamily="34" charset="-128"/>
              </a:rPr>
              <a:t>トレーニングデータの</a:t>
            </a:r>
            <a:r>
              <a:rPr lang="ja-JP" altLang="en-US" b="1" i="0">
                <a:solidFill>
                  <a:srgbClr val="FF0000"/>
                </a:solidFill>
                <a:effectLst/>
                <a:latin typeface="Meiryo UI" panose="020B0604030504040204" pitchFamily="34" charset="-128"/>
                <a:ea typeface="Meiryo UI" panose="020B0604030504040204" pitchFamily="34" charset="-128"/>
              </a:rPr>
              <a:t>偏りがモデルの出力に影響</a:t>
            </a:r>
            <a:r>
              <a:rPr lang="ja-JP" altLang="en-US" i="0">
                <a:effectLst/>
                <a:latin typeface="Meiryo UI" panose="020B0604030504040204" pitchFamily="34" charset="-128"/>
                <a:ea typeface="Meiryo UI" panose="020B0604030504040204" pitchFamily="34" charset="-128"/>
              </a:rPr>
              <a:t>。</a:t>
            </a:r>
          </a:p>
          <a:p>
            <a:pPr algn="l">
              <a:buFont typeface="+mj-lt"/>
              <a:buAutoNum type="arabicPeriod" startAt="4"/>
            </a:pPr>
            <a:r>
              <a:rPr lang="ja-JP" altLang="en-US" sz="2400" i="0">
                <a:effectLst/>
                <a:latin typeface="Meiryo UI" panose="020B0604030504040204" pitchFamily="34" charset="-128"/>
                <a:ea typeface="Meiryo UI" panose="020B0604030504040204" pitchFamily="34" charset="-128"/>
              </a:rPr>
              <a:t>クリエイティブな思考の限界</a:t>
            </a:r>
            <a:endParaRPr lang="en-US" altLang="ja-JP" sz="2800" i="0" dirty="0">
              <a:effectLst/>
              <a:latin typeface="Meiryo UI" panose="020B0604030504040204" pitchFamily="34" charset="-128"/>
              <a:ea typeface="Meiryo UI" panose="020B0604030504040204" pitchFamily="34" charset="-128"/>
            </a:endParaRPr>
          </a:p>
          <a:p>
            <a:pPr marL="180975" lvl="1"/>
            <a:r>
              <a:rPr lang="ja-JP" altLang="en-US" i="0">
                <a:solidFill>
                  <a:srgbClr val="374151"/>
                </a:solidFill>
                <a:effectLst/>
                <a:latin typeface="Meiryo UI" panose="020B0604030504040204" pitchFamily="34" charset="-128"/>
                <a:ea typeface="Meiryo UI" panose="020B0604030504040204" pitchFamily="34" charset="-128"/>
              </a:rPr>
              <a:t>新規かつ革新的なアイデアの生成に制限あり。</a:t>
            </a:r>
            <a:endParaRPr lang="ja-JP" altLang="en-US" i="0">
              <a:effectLst/>
              <a:latin typeface="Meiryo UI" panose="020B0604030504040204" pitchFamily="34" charset="-128"/>
              <a:ea typeface="Meiryo UI" panose="020B0604030504040204" pitchFamily="34" charset="-128"/>
            </a:endParaRPr>
          </a:p>
          <a:p>
            <a:pPr algn="l">
              <a:buFont typeface="+mj-lt"/>
              <a:buAutoNum type="arabicPeriod" startAt="4"/>
            </a:pPr>
            <a:r>
              <a:rPr lang="ja-JP" altLang="en-US" sz="2400" i="0">
                <a:effectLst/>
                <a:latin typeface="Meiryo UI" panose="020B0604030504040204" pitchFamily="34" charset="-128"/>
                <a:ea typeface="Meiryo UI" panose="020B0604030504040204" pitchFamily="34" charset="-128"/>
              </a:rPr>
              <a:t>リアルタイム学習の限界</a:t>
            </a:r>
            <a:endParaRPr lang="en-US" altLang="ja-JP" sz="2800" i="0" dirty="0">
              <a:effectLst/>
              <a:latin typeface="Meiryo UI" panose="020B0604030504040204" pitchFamily="34" charset="-128"/>
              <a:ea typeface="Meiryo UI" panose="020B0604030504040204" pitchFamily="34" charset="-128"/>
            </a:endParaRPr>
          </a:p>
          <a:p>
            <a:pPr marL="180975" lvl="1"/>
            <a:r>
              <a:rPr lang="ja-JP" altLang="en-US" i="0">
                <a:solidFill>
                  <a:srgbClr val="374151"/>
                </a:solidFill>
                <a:effectLst/>
                <a:latin typeface="Meiryo UI" panose="020B0604030504040204" pitchFamily="34" charset="-128"/>
                <a:ea typeface="Meiryo UI" panose="020B0604030504040204" pitchFamily="34" charset="-128"/>
              </a:rPr>
              <a:t>モデル単独では</a:t>
            </a:r>
            <a:r>
              <a:rPr lang="ja-JP" altLang="en-US" b="1" i="0">
                <a:solidFill>
                  <a:srgbClr val="FF0000"/>
                </a:solidFill>
                <a:effectLst/>
                <a:latin typeface="Meiryo UI" panose="020B0604030504040204" pitchFamily="34" charset="-128"/>
                <a:ea typeface="Meiryo UI" panose="020B0604030504040204" pitchFamily="34" charset="-128"/>
              </a:rPr>
              <a:t>最新情報へのリアルタイム対応が不可能</a:t>
            </a:r>
            <a:r>
              <a:rPr lang="ja-JP" altLang="en-US" i="0">
                <a:effectLst/>
                <a:latin typeface="Meiryo UI" panose="020B0604030504040204" pitchFamily="34" charset="-128"/>
                <a:ea typeface="Meiryo UI" panose="020B0604030504040204" pitchFamily="34" charset="-128"/>
              </a:rPr>
              <a:t>。</a:t>
            </a:r>
          </a:p>
          <a:p>
            <a:pPr algn="l">
              <a:buFont typeface="+mj-lt"/>
              <a:buAutoNum type="arabicPeriod" startAt="4"/>
            </a:pPr>
            <a:r>
              <a:rPr lang="ja-JP" altLang="en-US" sz="2400" i="0">
                <a:effectLst/>
                <a:latin typeface="Meiryo UI" panose="020B0604030504040204" pitchFamily="34" charset="-128"/>
                <a:ea typeface="Meiryo UI" panose="020B0604030504040204" pitchFamily="34" charset="-128"/>
              </a:rPr>
              <a:t>専門分野の知識限界</a:t>
            </a:r>
            <a:endParaRPr lang="en-US" altLang="ja-JP" sz="2800" i="0" dirty="0">
              <a:effectLst/>
              <a:latin typeface="Meiryo UI" panose="020B0604030504040204" pitchFamily="34" charset="-128"/>
              <a:ea typeface="Meiryo UI" panose="020B0604030504040204" pitchFamily="34" charset="-128"/>
            </a:endParaRPr>
          </a:p>
          <a:p>
            <a:pPr marL="180975" lvl="1"/>
            <a:r>
              <a:rPr lang="ja-JP" altLang="en-US" b="1" i="0">
                <a:solidFill>
                  <a:srgbClr val="FF0000"/>
                </a:solidFill>
                <a:effectLst/>
                <a:latin typeface="Meiryo UI" panose="020B0604030504040204" pitchFamily="34" charset="-128"/>
                <a:ea typeface="Meiryo UI" panose="020B0604030504040204" pitchFamily="34" charset="-128"/>
              </a:rPr>
              <a:t>特定の専門知識やニッチなトピック</a:t>
            </a:r>
            <a:r>
              <a:rPr lang="ja-JP" altLang="en-US" i="0">
                <a:solidFill>
                  <a:srgbClr val="374151"/>
                </a:solidFill>
                <a:effectLst/>
                <a:latin typeface="Meiryo UI" panose="020B0604030504040204" pitchFamily="34" charset="-128"/>
                <a:ea typeface="Meiryo UI" panose="020B0604030504040204" pitchFamily="34" charset="-128"/>
              </a:rPr>
              <a:t>の理解に制約</a:t>
            </a:r>
            <a:r>
              <a:rPr lang="ja-JP" altLang="en-US" i="0">
                <a:effectLst/>
                <a:latin typeface="Meiryo UI" panose="020B0604030504040204" pitchFamily="34" charset="-128"/>
                <a:ea typeface="Meiryo UI" panose="020B0604030504040204" pitchFamily="34" charset="-128"/>
              </a:rPr>
              <a:t>。</a:t>
            </a:r>
            <a:endParaRPr lang="en-US" altLang="ja-JP" dirty="0">
              <a:latin typeface="Meiryo UI" panose="020B0604030504040204" pitchFamily="34" charset="-128"/>
              <a:ea typeface="Meiryo UI" panose="020B0604030504040204" pitchFamily="34" charset="-128"/>
            </a:endParaRPr>
          </a:p>
          <a:p>
            <a:pPr lvl="1" indent="-276225"/>
            <a:br>
              <a:rPr lang="en-US" altLang="ja-JP" i="0" dirty="0">
                <a:effectLst/>
                <a:latin typeface="Meiryo UI" panose="020B0604030504040204" pitchFamily="34" charset="-128"/>
                <a:ea typeface="Meiryo UI" panose="020B0604030504040204" pitchFamily="34" charset="-128"/>
              </a:rPr>
            </a:br>
            <a:r>
              <a:rPr lang="ja-JP" altLang="en-US" sz="2400" i="0">
                <a:effectLst/>
                <a:latin typeface="Meiryo UI" panose="020B0604030504040204" pitchFamily="34" charset="-128"/>
                <a:ea typeface="Meiryo UI" panose="020B0604030504040204" pitchFamily="34" charset="-128"/>
              </a:rPr>
              <a:t>→</a:t>
            </a:r>
            <a:r>
              <a:rPr lang="en-US" altLang="ja-JP" sz="2400" i="0" dirty="0">
                <a:effectLst/>
                <a:latin typeface="Meiryo UI" panose="020B0604030504040204" pitchFamily="34" charset="-128"/>
                <a:ea typeface="Meiryo UI" panose="020B0604030504040204" pitchFamily="34" charset="-128"/>
              </a:rPr>
              <a:t> </a:t>
            </a:r>
            <a:r>
              <a:rPr lang="ja-JP" altLang="en-US" sz="2000" i="0">
                <a:effectLst/>
                <a:latin typeface="Meiryo UI" panose="020B0604030504040204" pitchFamily="34" charset="-128"/>
                <a:ea typeface="Meiryo UI" panose="020B0604030504040204" pitchFamily="34" charset="-128"/>
              </a:rPr>
              <a:t>最新情報や専門情報の課題には、</a:t>
            </a:r>
            <a:r>
              <a:rPr lang="ja-JP" altLang="en-US" sz="2400" b="1" i="0">
                <a:solidFill>
                  <a:srgbClr val="0000FF"/>
                </a:solidFill>
                <a:effectLst/>
                <a:latin typeface="Meiryo UI" panose="020B0604030504040204" pitchFamily="34" charset="-128"/>
                <a:ea typeface="Meiryo UI" panose="020B0604030504040204" pitchFamily="34" charset="-128"/>
              </a:rPr>
              <a:t>独自</a:t>
            </a:r>
            <a:r>
              <a:rPr lang="en-US" altLang="ja-JP" sz="2400" b="1" i="0" dirty="0">
                <a:solidFill>
                  <a:srgbClr val="0000FF"/>
                </a:solidFill>
                <a:effectLst/>
                <a:latin typeface="Meiryo UI" panose="020B0604030504040204" pitchFamily="34" charset="-128"/>
                <a:ea typeface="Meiryo UI" panose="020B0604030504040204" pitchFamily="34" charset="-128"/>
              </a:rPr>
              <a:t>AI</a:t>
            </a:r>
            <a:r>
              <a:rPr lang="ja-JP" altLang="en-US" sz="2400" b="1" i="0">
                <a:solidFill>
                  <a:srgbClr val="0000FF"/>
                </a:solidFill>
                <a:effectLst/>
                <a:latin typeface="Meiryo UI" panose="020B0604030504040204" pitchFamily="34" charset="-128"/>
                <a:ea typeface="Meiryo UI" panose="020B0604030504040204" pitchFamily="34" charset="-128"/>
              </a:rPr>
              <a:t>生成機能を利用し</a:t>
            </a:r>
            <a:br>
              <a:rPr lang="en-US" altLang="ja-JP" sz="2400" b="1" i="0" dirty="0">
                <a:solidFill>
                  <a:srgbClr val="0000FF"/>
                </a:solidFill>
                <a:effectLst/>
                <a:latin typeface="Meiryo UI" panose="020B0604030504040204" pitchFamily="34" charset="-128"/>
                <a:ea typeface="Meiryo UI" panose="020B0604030504040204" pitchFamily="34" charset="-128"/>
              </a:rPr>
            </a:br>
            <a:r>
              <a:rPr lang="ja-JP" altLang="en-US" sz="2400" b="1" i="0">
                <a:solidFill>
                  <a:srgbClr val="0000FF"/>
                </a:solidFill>
                <a:effectLst/>
                <a:latin typeface="Meiryo UI" panose="020B0604030504040204" pitchFamily="34" charset="-128"/>
                <a:ea typeface="Meiryo UI" panose="020B0604030504040204" pitchFamily="34" charset="-128"/>
              </a:rPr>
              <a:t>ドキュメント検索や</a:t>
            </a:r>
            <a:r>
              <a:rPr lang="en-US" altLang="ja-JP" sz="2400" b="1" i="0" dirty="0">
                <a:solidFill>
                  <a:srgbClr val="0000FF"/>
                </a:solidFill>
                <a:effectLst/>
                <a:latin typeface="Meiryo UI" panose="020B0604030504040204" pitchFamily="34" charset="-128"/>
                <a:ea typeface="Meiryo UI" panose="020B0604030504040204" pitchFamily="34" charset="-128"/>
              </a:rPr>
              <a:t>API</a:t>
            </a:r>
            <a:r>
              <a:rPr lang="ja-JP" altLang="en-US" sz="2400" b="1" i="0">
                <a:solidFill>
                  <a:srgbClr val="0000FF"/>
                </a:solidFill>
                <a:effectLst/>
                <a:latin typeface="Meiryo UI" panose="020B0604030504040204" pitchFamily="34" charset="-128"/>
                <a:ea typeface="Meiryo UI" panose="020B0604030504040204" pitchFamily="34" charset="-128"/>
              </a:rPr>
              <a:t>実行、ブラウジング機能を使って対応</a:t>
            </a:r>
          </a:p>
        </p:txBody>
      </p:sp>
    </p:spTree>
    <p:extLst>
      <p:ext uri="{BB962C8B-B14F-4D97-AF65-F5344CB8AC3E}">
        <p14:creationId xmlns:p14="http://schemas.microsoft.com/office/powerpoint/2010/main" val="156631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E39BC90-8D53-5AB8-484E-08741B14A4A0}"/>
              </a:ext>
            </a:extLst>
          </p:cNvPr>
          <p:cNvSpPr txBox="1"/>
          <p:nvPr/>
        </p:nvSpPr>
        <p:spPr>
          <a:xfrm>
            <a:off x="219732" y="0"/>
            <a:ext cx="8816764"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2-7.</a:t>
            </a:r>
            <a:r>
              <a:rPr lang="ja-JP" altLang="en-US" sz="3600" b="1">
                <a:latin typeface="Meiryo UI" panose="020B0604030504040204" pitchFamily="34" charset="-128"/>
                <a:ea typeface="Meiryo UI" panose="020B0604030504040204" pitchFamily="34" charset="-128"/>
              </a:rPr>
              <a:t>大規模言語モデルの応用領域</a:t>
            </a:r>
          </a:p>
        </p:txBody>
      </p:sp>
      <p:sp>
        <p:nvSpPr>
          <p:cNvPr id="2" name="角丸四角形 1">
            <a:extLst>
              <a:ext uri="{FF2B5EF4-FFF2-40B4-BE49-F238E27FC236}">
                <a16:creationId xmlns:a16="http://schemas.microsoft.com/office/drawing/2014/main" id="{EB276072-54F3-0EDE-31FA-777184317AFE}"/>
              </a:ext>
            </a:extLst>
          </p:cNvPr>
          <p:cNvSpPr/>
          <p:nvPr/>
        </p:nvSpPr>
        <p:spPr>
          <a:xfrm>
            <a:off x="415536" y="1840078"/>
            <a:ext cx="1538172" cy="751875"/>
          </a:xfrm>
          <a:prstGeom prst="roundRect">
            <a:avLst/>
          </a:prstGeom>
          <a:solidFill>
            <a:srgbClr val="D4E7F3"/>
          </a:solid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経営判断</a:t>
            </a:r>
          </a:p>
        </p:txBody>
      </p:sp>
      <p:sp>
        <p:nvSpPr>
          <p:cNvPr id="6" name="テキスト ボックス 5">
            <a:extLst>
              <a:ext uri="{FF2B5EF4-FFF2-40B4-BE49-F238E27FC236}">
                <a16:creationId xmlns:a16="http://schemas.microsoft.com/office/drawing/2014/main" id="{57A00D42-E7AB-EEC0-0B33-6F7694729876}"/>
              </a:ext>
            </a:extLst>
          </p:cNvPr>
          <p:cNvSpPr txBox="1"/>
          <p:nvPr/>
        </p:nvSpPr>
        <p:spPr>
          <a:xfrm>
            <a:off x="771511" y="1388342"/>
            <a:ext cx="800219" cy="461665"/>
          </a:xfrm>
          <a:prstGeom prst="rect">
            <a:avLst/>
          </a:prstGeom>
          <a:noFill/>
        </p:spPr>
        <p:txBody>
          <a:bodyPr wrap="none" rtlCol="0">
            <a:spAutoFit/>
          </a:bodyPr>
          <a:lstStyle/>
          <a:p>
            <a:pPr algn="ctr"/>
            <a:r>
              <a:rPr kumimoji="1" lang="ja-JP" altLang="en-US" sz="2400" b="1">
                <a:latin typeface="Meiryo UI" panose="020B0604030504040204" pitchFamily="34" charset="-128"/>
                <a:ea typeface="Meiryo UI" panose="020B0604030504040204" pitchFamily="34" charset="-128"/>
              </a:rPr>
              <a:t>経営</a:t>
            </a:r>
          </a:p>
        </p:txBody>
      </p:sp>
      <p:sp>
        <p:nvSpPr>
          <p:cNvPr id="7" name="角丸四角形 6">
            <a:extLst>
              <a:ext uri="{FF2B5EF4-FFF2-40B4-BE49-F238E27FC236}">
                <a16:creationId xmlns:a16="http://schemas.microsoft.com/office/drawing/2014/main" id="{356298B3-C69B-145B-DC87-6AB334C99F04}"/>
              </a:ext>
            </a:extLst>
          </p:cNvPr>
          <p:cNvSpPr/>
          <p:nvPr/>
        </p:nvSpPr>
        <p:spPr>
          <a:xfrm>
            <a:off x="415536" y="2698066"/>
            <a:ext cx="1538172" cy="751875"/>
          </a:xfrm>
          <a:prstGeom prst="roundRect">
            <a:avLst/>
          </a:prstGeom>
          <a:solidFill>
            <a:srgbClr val="D4E7F3"/>
          </a:solid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戦略立案</a:t>
            </a:r>
          </a:p>
        </p:txBody>
      </p:sp>
      <p:sp>
        <p:nvSpPr>
          <p:cNvPr id="8" name="角丸四角形 7">
            <a:extLst>
              <a:ext uri="{FF2B5EF4-FFF2-40B4-BE49-F238E27FC236}">
                <a16:creationId xmlns:a16="http://schemas.microsoft.com/office/drawing/2014/main" id="{E7A82EED-5986-4DC9-B336-A3CBD2B53EEF}"/>
              </a:ext>
            </a:extLst>
          </p:cNvPr>
          <p:cNvSpPr/>
          <p:nvPr/>
        </p:nvSpPr>
        <p:spPr>
          <a:xfrm>
            <a:off x="415536" y="3585947"/>
            <a:ext cx="1538172" cy="751875"/>
          </a:xfrm>
          <a:prstGeom prst="roundRect">
            <a:avLst/>
          </a:prstGeom>
          <a:solidFill>
            <a:srgbClr val="D4E7F3"/>
          </a:solid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組織改変</a:t>
            </a:r>
          </a:p>
        </p:txBody>
      </p:sp>
      <p:sp>
        <p:nvSpPr>
          <p:cNvPr id="9" name="角丸四角形 8">
            <a:extLst>
              <a:ext uri="{FF2B5EF4-FFF2-40B4-BE49-F238E27FC236}">
                <a16:creationId xmlns:a16="http://schemas.microsoft.com/office/drawing/2014/main" id="{5CAF3C5A-BD88-A6D0-E8FC-AAA79FB83354}"/>
              </a:ext>
            </a:extLst>
          </p:cNvPr>
          <p:cNvSpPr/>
          <p:nvPr/>
        </p:nvSpPr>
        <p:spPr>
          <a:xfrm>
            <a:off x="415536" y="4443934"/>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需要予測</a:t>
            </a:r>
          </a:p>
        </p:txBody>
      </p:sp>
      <p:sp>
        <p:nvSpPr>
          <p:cNvPr id="10" name="角丸四角形 9">
            <a:extLst>
              <a:ext uri="{FF2B5EF4-FFF2-40B4-BE49-F238E27FC236}">
                <a16:creationId xmlns:a16="http://schemas.microsoft.com/office/drawing/2014/main" id="{76E3C6BC-2923-A8CB-C6E9-036DA227D064}"/>
              </a:ext>
            </a:extLst>
          </p:cNvPr>
          <p:cNvSpPr/>
          <p:nvPr/>
        </p:nvSpPr>
        <p:spPr>
          <a:xfrm>
            <a:off x="415536" y="5301921"/>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財務分析</a:t>
            </a:r>
            <a:endParaRPr kumimoji="1" lang="en-US" altLang="ja-JP" dirty="0">
              <a:solidFill>
                <a:schemeClr val="tx1"/>
              </a:solidFill>
              <a:latin typeface="Meiryo UI" panose="020B0604030504040204" pitchFamily="34" charset="-128"/>
              <a:ea typeface="Meiryo UI" panose="020B0604030504040204" pitchFamily="34" charset="-128"/>
            </a:endParaRPr>
          </a:p>
        </p:txBody>
      </p:sp>
      <p:sp>
        <p:nvSpPr>
          <p:cNvPr id="11" name="角丸四角形 10">
            <a:extLst>
              <a:ext uri="{FF2B5EF4-FFF2-40B4-BE49-F238E27FC236}">
                <a16:creationId xmlns:a16="http://schemas.microsoft.com/office/drawing/2014/main" id="{6FF97C94-3A13-ECA2-39AC-A5A5436D50E6}"/>
              </a:ext>
            </a:extLst>
          </p:cNvPr>
          <p:cNvSpPr/>
          <p:nvPr/>
        </p:nvSpPr>
        <p:spPr>
          <a:xfrm>
            <a:off x="2071720" y="1855144"/>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採用</a:t>
            </a:r>
          </a:p>
        </p:txBody>
      </p:sp>
      <p:sp>
        <p:nvSpPr>
          <p:cNvPr id="12" name="テキスト ボックス 11">
            <a:extLst>
              <a:ext uri="{FF2B5EF4-FFF2-40B4-BE49-F238E27FC236}">
                <a16:creationId xmlns:a16="http://schemas.microsoft.com/office/drawing/2014/main" id="{F9254A22-070A-BAE9-CF73-0A16B92BC596}"/>
              </a:ext>
            </a:extLst>
          </p:cNvPr>
          <p:cNvSpPr txBox="1"/>
          <p:nvPr/>
        </p:nvSpPr>
        <p:spPr>
          <a:xfrm>
            <a:off x="2427695" y="1403408"/>
            <a:ext cx="800219" cy="461665"/>
          </a:xfrm>
          <a:prstGeom prst="rect">
            <a:avLst/>
          </a:prstGeom>
          <a:noFill/>
        </p:spPr>
        <p:txBody>
          <a:bodyPr wrap="none" rtlCol="0">
            <a:spAutoFit/>
          </a:bodyPr>
          <a:lstStyle/>
          <a:p>
            <a:pPr algn="ctr"/>
            <a:r>
              <a:rPr kumimoji="1" lang="ja-JP" altLang="en-US" sz="2400" b="1">
                <a:latin typeface="Meiryo UI" panose="020B0604030504040204" pitchFamily="34" charset="-128"/>
                <a:ea typeface="Meiryo UI" panose="020B0604030504040204" pitchFamily="34" charset="-128"/>
              </a:rPr>
              <a:t>人事</a:t>
            </a:r>
          </a:p>
        </p:txBody>
      </p:sp>
      <p:sp>
        <p:nvSpPr>
          <p:cNvPr id="13" name="角丸四角形 12">
            <a:extLst>
              <a:ext uri="{FF2B5EF4-FFF2-40B4-BE49-F238E27FC236}">
                <a16:creationId xmlns:a16="http://schemas.microsoft.com/office/drawing/2014/main" id="{DC06A7D7-D19E-4395-1217-925CAB4F5FFB}"/>
              </a:ext>
            </a:extLst>
          </p:cNvPr>
          <p:cNvSpPr/>
          <p:nvPr/>
        </p:nvSpPr>
        <p:spPr>
          <a:xfrm>
            <a:off x="2071720" y="2713132"/>
            <a:ext cx="1538172" cy="748800"/>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離職者予測</a:t>
            </a:r>
          </a:p>
        </p:txBody>
      </p:sp>
      <p:sp>
        <p:nvSpPr>
          <p:cNvPr id="14" name="角丸四角形 13">
            <a:extLst>
              <a:ext uri="{FF2B5EF4-FFF2-40B4-BE49-F238E27FC236}">
                <a16:creationId xmlns:a16="http://schemas.microsoft.com/office/drawing/2014/main" id="{192F089C-43ED-ACC2-3D3C-583CFD30814D}"/>
              </a:ext>
            </a:extLst>
          </p:cNvPr>
          <p:cNvSpPr/>
          <p:nvPr/>
        </p:nvSpPr>
        <p:spPr>
          <a:xfrm>
            <a:off x="2071720" y="3601013"/>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人事評価</a:t>
            </a:r>
          </a:p>
        </p:txBody>
      </p:sp>
      <p:sp>
        <p:nvSpPr>
          <p:cNvPr id="15" name="角丸四角形 14">
            <a:extLst>
              <a:ext uri="{FF2B5EF4-FFF2-40B4-BE49-F238E27FC236}">
                <a16:creationId xmlns:a16="http://schemas.microsoft.com/office/drawing/2014/main" id="{9957B9C6-02F8-A06A-DF76-4CF5CF7E8595}"/>
              </a:ext>
            </a:extLst>
          </p:cNvPr>
          <p:cNvSpPr/>
          <p:nvPr/>
        </p:nvSpPr>
        <p:spPr>
          <a:xfrm>
            <a:off x="2071720" y="4459000"/>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稼働管理</a:t>
            </a:r>
          </a:p>
        </p:txBody>
      </p:sp>
      <p:sp>
        <p:nvSpPr>
          <p:cNvPr id="16" name="角丸四角形 15">
            <a:extLst>
              <a:ext uri="{FF2B5EF4-FFF2-40B4-BE49-F238E27FC236}">
                <a16:creationId xmlns:a16="http://schemas.microsoft.com/office/drawing/2014/main" id="{80AA5CA9-0207-FAEC-FDF8-2DD1488D4D7E}"/>
              </a:ext>
            </a:extLst>
          </p:cNvPr>
          <p:cNvSpPr/>
          <p:nvPr/>
        </p:nvSpPr>
        <p:spPr>
          <a:xfrm>
            <a:off x="2071720" y="5316987"/>
            <a:ext cx="1538172" cy="751875"/>
          </a:xfrm>
          <a:prstGeom prst="roundRect">
            <a:avLst/>
          </a:prstGeom>
          <a:solidFill>
            <a:schemeClr val="accent6">
              <a:lumMod val="40000"/>
              <a:lumOff val="60000"/>
            </a:schemeClr>
          </a:solidFill>
          <a:ln w="38100">
            <a:solidFill>
              <a:srgbClr val="FF93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人材育成</a:t>
            </a:r>
          </a:p>
        </p:txBody>
      </p:sp>
      <p:sp>
        <p:nvSpPr>
          <p:cNvPr id="17" name="角丸四角形 16">
            <a:extLst>
              <a:ext uri="{FF2B5EF4-FFF2-40B4-BE49-F238E27FC236}">
                <a16:creationId xmlns:a16="http://schemas.microsoft.com/office/drawing/2014/main" id="{0ADFB2D8-3571-E23C-ACAB-5C6CA8D8BB8C}"/>
              </a:ext>
            </a:extLst>
          </p:cNvPr>
          <p:cNvSpPr/>
          <p:nvPr/>
        </p:nvSpPr>
        <p:spPr>
          <a:xfrm>
            <a:off x="3753908" y="1840078"/>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市場予測</a:t>
            </a:r>
          </a:p>
        </p:txBody>
      </p:sp>
      <p:sp>
        <p:nvSpPr>
          <p:cNvPr id="18" name="テキスト ボックス 17">
            <a:extLst>
              <a:ext uri="{FF2B5EF4-FFF2-40B4-BE49-F238E27FC236}">
                <a16:creationId xmlns:a16="http://schemas.microsoft.com/office/drawing/2014/main" id="{8B3A4754-A908-C4F6-66ED-C91E32D9C6CC}"/>
              </a:ext>
            </a:extLst>
          </p:cNvPr>
          <p:cNvSpPr txBox="1"/>
          <p:nvPr/>
        </p:nvSpPr>
        <p:spPr>
          <a:xfrm>
            <a:off x="4033741" y="1388342"/>
            <a:ext cx="952504" cy="461665"/>
          </a:xfrm>
          <a:prstGeom prst="rect">
            <a:avLst/>
          </a:prstGeom>
          <a:noFill/>
        </p:spPr>
        <p:txBody>
          <a:bodyPr wrap="none" rtlCol="0">
            <a:spAutoFit/>
          </a:bodyPr>
          <a:lstStyle/>
          <a:p>
            <a:pPr algn="ctr"/>
            <a:r>
              <a:rPr kumimoji="1" lang="ja-JP" altLang="en-US" sz="2400" b="1">
                <a:latin typeface="Meiryo UI" panose="020B0604030504040204" pitchFamily="34" charset="-128"/>
                <a:ea typeface="Meiryo UI" panose="020B0604030504040204" pitchFamily="34" charset="-128"/>
              </a:rPr>
              <a:t>マーケ</a:t>
            </a:r>
          </a:p>
        </p:txBody>
      </p:sp>
      <p:sp>
        <p:nvSpPr>
          <p:cNvPr id="19" name="角丸四角形 18">
            <a:extLst>
              <a:ext uri="{FF2B5EF4-FFF2-40B4-BE49-F238E27FC236}">
                <a16:creationId xmlns:a16="http://schemas.microsoft.com/office/drawing/2014/main" id="{56A22971-E5E8-066A-C9A3-7F026B03ADBD}"/>
              </a:ext>
            </a:extLst>
          </p:cNvPr>
          <p:cNvSpPr/>
          <p:nvPr/>
        </p:nvSpPr>
        <p:spPr>
          <a:xfrm>
            <a:off x="3753908" y="2698066"/>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競合分析</a:t>
            </a:r>
          </a:p>
        </p:txBody>
      </p:sp>
      <p:sp>
        <p:nvSpPr>
          <p:cNvPr id="20" name="角丸四角形 19">
            <a:extLst>
              <a:ext uri="{FF2B5EF4-FFF2-40B4-BE49-F238E27FC236}">
                <a16:creationId xmlns:a16="http://schemas.microsoft.com/office/drawing/2014/main" id="{3C5B859A-9550-AE43-B297-799E0D1460D9}"/>
              </a:ext>
            </a:extLst>
          </p:cNvPr>
          <p:cNvSpPr/>
          <p:nvPr/>
        </p:nvSpPr>
        <p:spPr>
          <a:xfrm>
            <a:off x="3753908" y="3585947"/>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価格最適化</a:t>
            </a:r>
          </a:p>
        </p:txBody>
      </p:sp>
      <p:sp>
        <p:nvSpPr>
          <p:cNvPr id="21" name="角丸四角形 20">
            <a:extLst>
              <a:ext uri="{FF2B5EF4-FFF2-40B4-BE49-F238E27FC236}">
                <a16:creationId xmlns:a16="http://schemas.microsoft.com/office/drawing/2014/main" id="{F5330778-4A9E-1967-FC8B-1D36C405ED8D}"/>
              </a:ext>
            </a:extLst>
          </p:cNvPr>
          <p:cNvSpPr/>
          <p:nvPr/>
        </p:nvSpPr>
        <p:spPr>
          <a:xfrm>
            <a:off x="3753908" y="4443934"/>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チャネル分析</a:t>
            </a:r>
          </a:p>
        </p:txBody>
      </p:sp>
      <p:sp>
        <p:nvSpPr>
          <p:cNvPr id="22" name="角丸四角形 21">
            <a:extLst>
              <a:ext uri="{FF2B5EF4-FFF2-40B4-BE49-F238E27FC236}">
                <a16:creationId xmlns:a16="http://schemas.microsoft.com/office/drawing/2014/main" id="{17DE4FA5-86F6-CB7F-7428-526A8DCFE39A}"/>
              </a:ext>
            </a:extLst>
          </p:cNvPr>
          <p:cNvSpPr/>
          <p:nvPr/>
        </p:nvSpPr>
        <p:spPr>
          <a:xfrm>
            <a:off x="3753908" y="5301921"/>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en-US" altLang="ja-JP" dirty="0">
                <a:solidFill>
                  <a:schemeClr val="tx1"/>
                </a:solidFill>
                <a:latin typeface="Meiryo UI" panose="020B0604030504040204" pitchFamily="34" charset="-128"/>
                <a:ea typeface="Meiryo UI" panose="020B0604030504040204" pitchFamily="34" charset="-128"/>
              </a:rPr>
              <a:t>SNS</a:t>
            </a:r>
            <a:r>
              <a:rPr kumimoji="1" lang="ja-JP" altLang="en-US">
                <a:solidFill>
                  <a:schemeClr val="tx1"/>
                </a:solidFill>
                <a:latin typeface="Meiryo UI" panose="020B0604030504040204" pitchFamily="34" charset="-128"/>
                <a:ea typeface="Meiryo UI" panose="020B0604030504040204" pitchFamily="34" charset="-128"/>
              </a:rPr>
              <a:t>分析</a:t>
            </a:r>
          </a:p>
        </p:txBody>
      </p:sp>
      <p:sp>
        <p:nvSpPr>
          <p:cNvPr id="23" name="角丸四角形 22">
            <a:extLst>
              <a:ext uri="{FF2B5EF4-FFF2-40B4-BE49-F238E27FC236}">
                <a16:creationId xmlns:a16="http://schemas.microsoft.com/office/drawing/2014/main" id="{8AABEBA1-4F29-8F9F-08C7-17D7EEBD4AA0}"/>
              </a:ext>
            </a:extLst>
          </p:cNvPr>
          <p:cNvSpPr/>
          <p:nvPr/>
        </p:nvSpPr>
        <p:spPr>
          <a:xfrm>
            <a:off x="5410092" y="1855144"/>
            <a:ext cx="1538172" cy="751875"/>
          </a:xfrm>
          <a:prstGeom prst="roundRect">
            <a:avLst/>
          </a:prstGeom>
          <a:solidFill>
            <a:schemeClr val="accent6">
              <a:lumMod val="40000"/>
              <a:lumOff val="60000"/>
            </a:schemeClr>
          </a:solidFill>
          <a:ln w="38100">
            <a:solidFill>
              <a:srgbClr val="FF93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自動応答</a:t>
            </a:r>
          </a:p>
        </p:txBody>
      </p:sp>
      <p:sp>
        <p:nvSpPr>
          <p:cNvPr id="24" name="テキスト ボックス 23">
            <a:extLst>
              <a:ext uri="{FF2B5EF4-FFF2-40B4-BE49-F238E27FC236}">
                <a16:creationId xmlns:a16="http://schemas.microsoft.com/office/drawing/2014/main" id="{A3BF74C9-0E3D-9BDB-AE77-1574A67F6369}"/>
              </a:ext>
            </a:extLst>
          </p:cNvPr>
          <p:cNvSpPr txBox="1"/>
          <p:nvPr/>
        </p:nvSpPr>
        <p:spPr>
          <a:xfrm>
            <a:off x="5458292" y="1403408"/>
            <a:ext cx="1415772" cy="461665"/>
          </a:xfrm>
          <a:prstGeom prst="rect">
            <a:avLst/>
          </a:prstGeom>
          <a:noFill/>
        </p:spPr>
        <p:txBody>
          <a:bodyPr wrap="none" rtlCol="0">
            <a:spAutoFit/>
          </a:bodyPr>
          <a:lstStyle/>
          <a:p>
            <a:pPr algn="ctr"/>
            <a:r>
              <a:rPr kumimoji="1" lang="ja-JP" altLang="en-US" sz="2400" b="1">
                <a:latin typeface="Meiryo UI" panose="020B0604030504040204" pitchFamily="34" charset="-128"/>
                <a:ea typeface="Meiryo UI" panose="020B0604030504040204" pitchFamily="34" charset="-128"/>
              </a:rPr>
              <a:t>顧客対応</a:t>
            </a:r>
          </a:p>
        </p:txBody>
      </p:sp>
      <p:sp>
        <p:nvSpPr>
          <p:cNvPr id="25" name="角丸四角形 24">
            <a:extLst>
              <a:ext uri="{FF2B5EF4-FFF2-40B4-BE49-F238E27FC236}">
                <a16:creationId xmlns:a16="http://schemas.microsoft.com/office/drawing/2014/main" id="{A8FF0B4A-0D72-A78B-BB7F-EB4A4D508578}"/>
              </a:ext>
            </a:extLst>
          </p:cNvPr>
          <p:cNvSpPr/>
          <p:nvPr/>
        </p:nvSpPr>
        <p:spPr>
          <a:xfrm>
            <a:off x="5410092" y="2713132"/>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商品推奨</a:t>
            </a:r>
          </a:p>
        </p:txBody>
      </p:sp>
      <p:sp>
        <p:nvSpPr>
          <p:cNvPr id="26" name="角丸四角形 25">
            <a:extLst>
              <a:ext uri="{FF2B5EF4-FFF2-40B4-BE49-F238E27FC236}">
                <a16:creationId xmlns:a16="http://schemas.microsoft.com/office/drawing/2014/main" id="{56EEADC7-B172-C390-777E-DF10FB4A6C0E}"/>
              </a:ext>
            </a:extLst>
          </p:cNvPr>
          <p:cNvSpPr/>
          <p:nvPr/>
        </p:nvSpPr>
        <p:spPr>
          <a:xfrm>
            <a:off x="5410092" y="3601013"/>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売上分析</a:t>
            </a:r>
          </a:p>
        </p:txBody>
      </p:sp>
      <p:sp>
        <p:nvSpPr>
          <p:cNvPr id="27" name="角丸四角形 26">
            <a:extLst>
              <a:ext uri="{FF2B5EF4-FFF2-40B4-BE49-F238E27FC236}">
                <a16:creationId xmlns:a16="http://schemas.microsoft.com/office/drawing/2014/main" id="{E5E1365D-047C-B3FB-AD2F-5D5681988F62}"/>
              </a:ext>
            </a:extLst>
          </p:cNvPr>
          <p:cNvSpPr/>
          <p:nvPr/>
        </p:nvSpPr>
        <p:spPr>
          <a:xfrm>
            <a:off x="5410092" y="4459000"/>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ｱﾝｹｰﾄ分析</a:t>
            </a:r>
          </a:p>
        </p:txBody>
      </p:sp>
      <p:sp>
        <p:nvSpPr>
          <p:cNvPr id="28" name="角丸四角形 27">
            <a:extLst>
              <a:ext uri="{FF2B5EF4-FFF2-40B4-BE49-F238E27FC236}">
                <a16:creationId xmlns:a16="http://schemas.microsoft.com/office/drawing/2014/main" id="{15EEA749-B4BC-D2B0-5B46-B7DC62D34AD3}"/>
              </a:ext>
            </a:extLst>
          </p:cNvPr>
          <p:cNvSpPr/>
          <p:nvPr/>
        </p:nvSpPr>
        <p:spPr>
          <a:xfrm>
            <a:off x="5410092" y="5316987"/>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苦情分析</a:t>
            </a:r>
          </a:p>
        </p:txBody>
      </p:sp>
      <p:sp>
        <p:nvSpPr>
          <p:cNvPr id="29" name="角丸四角形 28">
            <a:extLst>
              <a:ext uri="{FF2B5EF4-FFF2-40B4-BE49-F238E27FC236}">
                <a16:creationId xmlns:a16="http://schemas.microsoft.com/office/drawing/2014/main" id="{40C021EA-503C-2D8C-30C8-D4026EF724BE}"/>
              </a:ext>
            </a:extLst>
          </p:cNvPr>
          <p:cNvSpPr/>
          <p:nvPr/>
        </p:nvSpPr>
        <p:spPr>
          <a:xfrm>
            <a:off x="7066276" y="1847193"/>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altLang="ja-JP" dirty="0">
                <a:solidFill>
                  <a:schemeClr val="tx1"/>
                </a:solidFill>
                <a:latin typeface="Meiryo UI" panose="020B0604030504040204" pitchFamily="34" charset="-128"/>
                <a:ea typeface="Meiryo UI" panose="020B0604030504040204" pitchFamily="34" charset="-128"/>
              </a:rPr>
              <a:t>R&amp;D</a:t>
            </a:r>
            <a:r>
              <a:rPr kumimoji="1" lang="ja-JP" altLang="en-US">
                <a:solidFill>
                  <a:schemeClr val="tx1"/>
                </a:solidFill>
                <a:latin typeface="Meiryo UI" panose="020B0604030504040204" pitchFamily="34" charset="-128"/>
                <a:ea typeface="Meiryo UI" panose="020B0604030504040204" pitchFamily="34" charset="-128"/>
              </a:rPr>
              <a:t>支援</a:t>
            </a:r>
          </a:p>
        </p:txBody>
      </p:sp>
      <p:sp>
        <p:nvSpPr>
          <p:cNvPr id="30" name="テキスト ボックス 29">
            <a:extLst>
              <a:ext uri="{FF2B5EF4-FFF2-40B4-BE49-F238E27FC236}">
                <a16:creationId xmlns:a16="http://schemas.microsoft.com/office/drawing/2014/main" id="{8D9281D1-BFC6-F2B2-5563-0027A21D37A9}"/>
              </a:ext>
            </a:extLst>
          </p:cNvPr>
          <p:cNvSpPr txBox="1"/>
          <p:nvPr/>
        </p:nvSpPr>
        <p:spPr>
          <a:xfrm>
            <a:off x="7318057" y="1395457"/>
            <a:ext cx="1008609" cy="461665"/>
          </a:xfrm>
          <a:prstGeom prst="rect">
            <a:avLst/>
          </a:prstGeom>
          <a:noFill/>
        </p:spPr>
        <p:txBody>
          <a:bodyPr wrap="none" rtlCol="0">
            <a:spAutoFit/>
          </a:bodyPr>
          <a:lstStyle/>
          <a:p>
            <a:pPr algn="ctr"/>
            <a:r>
              <a:rPr kumimoji="1" lang="ja-JP" altLang="en-US" sz="2400" b="1">
                <a:latin typeface="Meiryo UI" panose="020B0604030504040204" pitchFamily="34" charset="-128"/>
                <a:ea typeface="Meiryo UI" panose="020B0604030504040204" pitchFamily="34" charset="-128"/>
              </a:rPr>
              <a:t>その他</a:t>
            </a:r>
          </a:p>
        </p:txBody>
      </p:sp>
      <p:sp>
        <p:nvSpPr>
          <p:cNvPr id="31" name="角丸四角形 30">
            <a:extLst>
              <a:ext uri="{FF2B5EF4-FFF2-40B4-BE49-F238E27FC236}">
                <a16:creationId xmlns:a16="http://schemas.microsoft.com/office/drawing/2014/main" id="{94932E94-1CC0-4DA9-90A9-057F34BF56C0}"/>
              </a:ext>
            </a:extLst>
          </p:cNvPr>
          <p:cNvSpPr/>
          <p:nvPr/>
        </p:nvSpPr>
        <p:spPr>
          <a:xfrm>
            <a:off x="7066276" y="2705181"/>
            <a:ext cx="1538172" cy="751875"/>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監査支援</a:t>
            </a:r>
          </a:p>
        </p:txBody>
      </p:sp>
      <p:sp>
        <p:nvSpPr>
          <p:cNvPr id="32" name="角丸四角形 31">
            <a:extLst>
              <a:ext uri="{FF2B5EF4-FFF2-40B4-BE49-F238E27FC236}">
                <a16:creationId xmlns:a16="http://schemas.microsoft.com/office/drawing/2014/main" id="{E30AB9C2-1D3E-8ACD-6D0C-9335DE1C798B}"/>
              </a:ext>
            </a:extLst>
          </p:cNvPr>
          <p:cNvSpPr/>
          <p:nvPr/>
        </p:nvSpPr>
        <p:spPr>
          <a:xfrm>
            <a:off x="7066276" y="3593062"/>
            <a:ext cx="1538172" cy="751875"/>
          </a:xfrm>
          <a:prstGeom prst="roundRect">
            <a:avLst/>
          </a:prstGeom>
          <a:solidFill>
            <a:srgbClr val="D4E7F3"/>
          </a:solid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システム開発</a:t>
            </a:r>
          </a:p>
        </p:txBody>
      </p:sp>
      <p:sp>
        <p:nvSpPr>
          <p:cNvPr id="33" name="角丸四角形 32">
            <a:extLst>
              <a:ext uri="{FF2B5EF4-FFF2-40B4-BE49-F238E27FC236}">
                <a16:creationId xmlns:a16="http://schemas.microsoft.com/office/drawing/2014/main" id="{4547167E-B519-C0EF-4E82-30895FA68921}"/>
              </a:ext>
            </a:extLst>
          </p:cNvPr>
          <p:cNvSpPr/>
          <p:nvPr/>
        </p:nvSpPr>
        <p:spPr>
          <a:xfrm>
            <a:off x="7066276" y="5316987"/>
            <a:ext cx="1538172" cy="751875"/>
          </a:xfrm>
          <a:prstGeom prst="roundRect">
            <a:avLst/>
          </a:prstGeom>
          <a:solidFill>
            <a:schemeClr val="accent6">
              <a:lumMod val="40000"/>
              <a:lumOff val="60000"/>
            </a:schemeClr>
          </a:solidFill>
          <a:ln w="38100">
            <a:solidFill>
              <a:srgbClr val="FF9300"/>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ナレッジ共有</a:t>
            </a:r>
          </a:p>
        </p:txBody>
      </p:sp>
      <p:sp>
        <p:nvSpPr>
          <p:cNvPr id="35" name="角丸四角形 34">
            <a:extLst>
              <a:ext uri="{FF2B5EF4-FFF2-40B4-BE49-F238E27FC236}">
                <a16:creationId xmlns:a16="http://schemas.microsoft.com/office/drawing/2014/main" id="{3DF93FD8-A747-893F-98B3-5CDF826BDF24}"/>
              </a:ext>
            </a:extLst>
          </p:cNvPr>
          <p:cNvSpPr/>
          <p:nvPr/>
        </p:nvSpPr>
        <p:spPr>
          <a:xfrm>
            <a:off x="5755795" y="1082137"/>
            <a:ext cx="927720" cy="305268"/>
          </a:xfrm>
          <a:prstGeom prst="roundRect">
            <a:avLst/>
          </a:prstGeom>
          <a:solidFill>
            <a:schemeClr val="accent5">
              <a:lumMod val="40000"/>
              <a:lumOff val="60000"/>
            </a:schemeClr>
          </a:solidFill>
          <a:ln w="381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ja-JP" altLang="en-US" sz="1200">
                <a:solidFill>
                  <a:schemeClr val="tx1"/>
                </a:solidFill>
                <a:latin typeface="Meiryo UI" panose="020B0604030504040204" pitchFamily="34" charset="-128"/>
                <a:ea typeface="Meiryo UI" panose="020B0604030504040204" pitchFamily="34" charset="-128"/>
              </a:rPr>
              <a:t>調査</a:t>
            </a:r>
            <a:r>
              <a:rPr kumimoji="1" lang="ja-JP" altLang="en-US" sz="1200">
                <a:solidFill>
                  <a:schemeClr val="tx1"/>
                </a:solidFill>
                <a:latin typeface="Meiryo UI" panose="020B0604030504040204" pitchFamily="34" charset="-128"/>
                <a:ea typeface="Meiryo UI" panose="020B0604030504040204" pitchFamily="34" charset="-128"/>
              </a:rPr>
              <a:t>・分析</a:t>
            </a:r>
          </a:p>
        </p:txBody>
      </p:sp>
      <p:sp>
        <p:nvSpPr>
          <p:cNvPr id="36" name="角丸四角形 35">
            <a:extLst>
              <a:ext uri="{FF2B5EF4-FFF2-40B4-BE49-F238E27FC236}">
                <a16:creationId xmlns:a16="http://schemas.microsoft.com/office/drawing/2014/main" id="{C011B13B-F19B-AE6D-6302-6D50DE851524}"/>
              </a:ext>
            </a:extLst>
          </p:cNvPr>
          <p:cNvSpPr/>
          <p:nvPr/>
        </p:nvSpPr>
        <p:spPr>
          <a:xfrm>
            <a:off x="6763037" y="1086869"/>
            <a:ext cx="927720" cy="305268"/>
          </a:xfrm>
          <a:prstGeom prst="roundRect">
            <a:avLst/>
          </a:prstGeom>
          <a:solidFill>
            <a:srgbClr val="D4E7F3"/>
          </a:solid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kumimoji="1" lang="ja-JP" altLang="en-US" sz="1200">
                <a:solidFill>
                  <a:schemeClr val="tx1"/>
                </a:solidFill>
                <a:latin typeface="Meiryo UI" panose="020B0604030504040204" pitchFamily="34" charset="-128"/>
                <a:ea typeface="Meiryo UI" panose="020B0604030504040204" pitchFamily="34" charset="-128"/>
              </a:rPr>
              <a:t>創作・創造</a:t>
            </a:r>
          </a:p>
        </p:txBody>
      </p:sp>
      <p:sp>
        <p:nvSpPr>
          <p:cNvPr id="37" name="角丸四角形 36">
            <a:extLst>
              <a:ext uri="{FF2B5EF4-FFF2-40B4-BE49-F238E27FC236}">
                <a16:creationId xmlns:a16="http://schemas.microsoft.com/office/drawing/2014/main" id="{A7C13133-F28D-5E38-EB32-34EA42235660}"/>
              </a:ext>
            </a:extLst>
          </p:cNvPr>
          <p:cNvSpPr/>
          <p:nvPr/>
        </p:nvSpPr>
        <p:spPr>
          <a:xfrm>
            <a:off x="7770279" y="1093493"/>
            <a:ext cx="927720" cy="305268"/>
          </a:xfrm>
          <a:prstGeom prst="roundRect">
            <a:avLst/>
          </a:prstGeom>
          <a:solidFill>
            <a:schemeClr val="accent6">
              <a:lumMod val="40000"/>
              <a:lumOff val="60000"/>
            </a:schemeClr>
          </a:solidFill>
          <a:ln w="38100">
            <a:solidFill>
              <a:srgbClr val="FF930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kumimoji="1" lang="ja-JP" altLang="en-US" sz="1200">
                <a:solidFill>
                  <a:schemeClr val="tx1"/>
                </a:solidFill>
                <a:latin typeface="Meiryo UI" panose="020B0604030504040204" pitchFamily="34" charset="-128"/>
                <a:ea typeface="Meiryo UI" panose="020B0604030504040204" pitchFamily="34" charset="-128"/>
              </a:rPr>
              <a:t>対話・会話</a:t>
            </a:r>
          </a:p>
        </p:txBody>
      </p:sp>
      <p:sp>
        <p:nvSpPr>
          <p:cNvPr id="38" name="テキスト ボックス 37">
            <a:extLst>
              <a:ext uri="{FF2B5EF4-FFF2-40B4-BE49-F238E27FC236}">
                <a16:creationId xmlns:a16="http://schemas.microsoft.com/office/drawing/2014/main" id="{C8DF0AB7-1A04-E7A4-1198-FCA4CA7D4F7D}"/>
              </a:ext>
            </a:extLst>
          </p:cNvPr>
          <p:cNvSpPr txBox="1"/>
          <p:nvPr/>
        </p:nvSpPr>
        <p:spPr>
          <a:xfrm>
            <a:off x="5678124" y="764704"/>
            <a:ext cx="3168352" cy="276999"/>
          </a:xfrm>
          <a:prstGeom prst="rect">
            <a:avLst/>
          </a:prstGeom>
          <a:noFill/>
        </p:spPr>
        <p:txBody>
          <a:bodyPr wrap="square" rtlCol="0">
            <a:spAutoFit/>
          </a:bodyPr>
          <a:lstStyle/>
          <a:p>
            <a:r>
              <a:rPr kumimoji="1" lang="ja-JP" altLang="en-US" sz="1200">
                <a:latin typeface="Meiryo UI" panose="020B0604030504040204" pitchFamily="34" charset="-128"/>
                <a:ea typeface="Meiryo UI" panose="020B0604030504040204" pitchFamily="34" charset="-128"/>
              </a:rPr>
              <a:t>判例：活用される大規模言語モデルの機能</a:t>
            </a:r>
          </a:p>
        </p:txBody>
      </p:sp>
      <p:sp>
        <p:nvSpPr>
          <p:cNvPr id="4" name="角丸四角形 3">
            <a:extLst>
              <a:ext uri="{FF2B5EF4-FFF2-40B4-BE49-F238E27FC236}">
                <a16:creationId xmlns:a16="http://schemas.microsoft.com/office/drawing/2014/main" id="{43F4AA65-F744-737D-1DFA-B9B0979C7FB3}"/>
              </a:ext>
            </a:extLst>
          </p:cNvPr>
          <p:cNvSpPr/>
          <p:nvPr/>
        </p:nvSpPr>
        <p:spPr>
          <a:xfrm>
            <a:off x="7066276" y="4459000"/>
            <a:ext cx="1538172" cy="751875"/>
          </a:xfrm>
          <a:prstGeom prst="roundRect">
            <a:avLst/>
          </a:prstGeom>
          <a:solidFill>
            <a:srgbClr val="D4E7F3"/>
          </a:solid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a:solidFill>
                  <a:schemeClr val="tx1"/>
                </a:solidFill>
                <a:latin typeface="Meiryo UI" panose="020B0604030504040204" pitchFamily="34" charset="-128"/>
                <a:ea typeface="Meiryo UI" panose="020B0604030504040204" pitchFamily="34" charset="-128"/>
              </a:rPr>
              <a:t>契約書作成</a:t>
            </a:r>
          </a:p>
        </p:txBody>
      </p:sp>
      <p:sp>
        <p:nvSpPr>
          <p:cNvPr id="44" name="テキスト ボックス 43">
            <a:extLst>
              <a:ext uri="{FF2B5EF4-FFF2-40B4-BE49-F238E27FC236}">
                <a16:creationId xmlns:a16="http://schemas.microsoft.com/office/drawing/2014/main" id="{8D1C5359-C80D-7751-1568-21CAB8305474}"/>
              </a:ext>
            </a:extLst>
          </p:cNvPr>
          <p:cNvSpPr txBox="1"/>
          <p:nvPr/>
        </p:nvSpPr>
        <p:spPr>
          <a:xfrm>
            <a:off x="251520" y="6181854"/>
            <a:ext cx="8643074" cy="415498"/>
          </a:xfrm>
          <a:prstGeom prst="rect">
            <a:avLst/>
          </a:prstGeom>
          <a:noFill/>
        </p:spPr>
        <p:txBody>
          <a:bodyPr wrap="square">
            <a:spAutoFit/>
          </a:bodyPr>
          <a:lstStyle/>
          <a:p>
            <a:r>
              <a:rPr lang="en-US" altLang="ja-JP" sz="1050" b="0" i="0" dirty="0">
                <a:solidFill>
                  <a:srgbClr val="131313"/>
                </a:solidFill>
                <a:effectLst/>
                <a:latin typeface="Meiryo UI" panose="020B0604030504040204" pitchFamily="34" charset="-128"/>
                <a:ea typeface="Meiryo UI" panose="020B0604030504040204" pitchFamily="34" charset="-128"/>
              </a:rPr>
              <a:t>2023</a:t>
            </a:r>
            <a:r>
              <a:rPr lang="ja-JP" altLang="en-US" sz="1050" b="0" i="0">
                <a:solidFill>
                  <a:srgbClr val="131313"/>
                </a:solidFill>
                <a:effectLst/>
                <a:latin typeface="Meiryo UI" panose="020B0604030504040204" pitchFamily="34" charset="-128"/>
                <a:ea typeface="Meiryo UI" panose="020B0604030504040204" pitchFamily="34" charset="-128"/>
              </a:rPr>
              <a:t>年</a:t>
            </a:r>
            <a:r>
              <a:rPr lang="en-US" altLang="ja-JP" sz="1050" b="0" i="0" dirty="0">
                <a:solidFill>
                  <a:srgbClr val="131313"/>
                </a:solidFill>
                <a:effectLst/>
                <a:latin typeface="Meiryo UI" panose="020B0604030504040204" pitchFamily="34" charset="-128"/>
                <a:ea typeface="Meiryo UI" panose="020B0604030504040204" pitchFamily="34" charset="-128"/>
              </a:rPr>
              <a:t>5</a:t>
            </a:r>
            <a:r>
              <a:rPr lang="ja-JP" altLang="en-US" sz="1050" b="0" i="0">
                <a:solidFill>
                  <a:srgbClr val="131313"/>
                </a:solidFill>
                <a:effectLst/>
                <a:latin typeface="Meiryo UI" panose="020B0604030504040204" pitchFamily="34" charset="-128"/>
                <a:ea typeface="Meiryo UI" panose="020B0604030504040204" pitchFamily="34" charset="-128"/>
              </a:rPr>
              <a:t>月</a:t>
            </a:r>
            <a:r>
              <a:rPr lang="en-US" altLang="ja-JP" sz="1050" b="0" i="0" dirty="0">
                <a:solidFill>
                  <a:srgbClr val="131313"/>
                </a:solidFill>
                <a:effectLst/>
                <a:latin typeface="Meiryo UI" panose="020B0604030504040204" pitchFamily="34" charset="-128"/>
                <a:ea typeface="Meiryo UI" panose="020B0604030504040204" pitchFamily="34" charset="-128"/>
              </a:rPr>
              <a:t>31</a:t>
            </a:r>
            <a:r>
              <a:rPr lang="ja-JP" altLang="en-US" sz="1050" b="0" i="0">
                <a:solidFill>
                  <a:srgbClr val="131313"/>
                </a:solidFill>
                <a:effectLst/>
                <a:latin typeface="Meiryo UI" panose="020B0604030504040204" pitchFamily="34" charset="-128"/>
                <a:ea typeface="Meiryo UI" panose="020B0604030504040204" pitchFamily="34" charset="-128"/>
              </a:rPr>
              <a:t>日開催オンラインイベント</a:t>
            </a:r>
            <a:r>
              <a:rPr lang="ja-JP" altLang="en-US" sz="1050">
                <a:latin typeface="Meiryo UI" panose="020B0604030504040204" pitchFamily="34" charset="-128"/>
                <a:ea typeface="Meiryo UI" panose="020B0604030504040204" pitchFamily="34" charset="-128"/>
              </a:rPr>
              <a:t>「デロイトアナリティクスのコンサルタントが描く人とAIが協調する社会 - ChatGPT等のAI活用と</a:t>
            </a:r>
            <a:br>
              <a:rPr lang="en-US" altLang="ja-JP" sz="1050" dirty="0">
                <a:latin typeface="Meiryo UI" panose="020B0604030504040204" pitchFamily="34" charset="-128"/>
                <a:ea typeface="Meiryo UI" panose="020B0604030504040204" pitchFamily="34" charset="-128"/>
              </a:rPr>
            </a:br>
            <a:r>
              <a:rPr lang="ja-JP" altLang="en-US" sz="1050">
                <a:latin typeface="Meiryo UI" panose="020B0604030504040204" pitchFamily="34" charset="-128"/>
                <a:ea typeface="Meiryo UI" panose="020B0604030504040204" pitchFamily="34" charset="-128"/>
              </a:rPr>
              <a:t>そのリスク対策とは？-」の資料</a:t>
            </a:r>
            <a:r>
              <a:rPr lang="en-US" altLang="ja-JP" sz="1050" dirty="0">
                <a:latin typeface="Meiryo UI" panose="020B0604030504040204" pitchFamily="34" charset="-128"/>
                <a:ea typeface="Meiryo UI" panose="020B0604030504040204" pitchFamily="34" charset="-128"/>
              </a:rPr>
              <a:t>p.12</a:t>
            </a:r>
            <a:r>
              <a:rPr lang="ja-JP" altLang="en-US" sz="1050">
                <a:latin typeface="Meiryo UI" panose="020B0604030504040204" pitchFamily="34" charset="-128"/>
                <a:ea typeface="Meiryo UI" panose="020B0604030504040204" pitchFamily="34" charset="-128"/>
              </a:rPr>
              <a:t>を参考に作成（</a:t>
            </a:r>
            <a:r>
              <a:rPr lang="en" altLang="ja-JP" sz="1050" dirty="0">
                <a:latin typeface="Meiryo UI" panose="020B0604030504040204" pitchFamily="34" charset="-128"/>
                <a:ea typeface="Meiryo UI" panose="020B0604030504040204" pitchFamily="34" charset="-128"/>
              </a:rPr>
              <a:t> </a:t>
            </a:r>
            <a:r>
              <a:rPr lang="en" altLang="ja-JP" sz="1050" dirty="0">
                <a:latin typeface="Meiryo UI" panose="020B0604030504040204" pitchFamily="34" charset="-128"/>
                <a:ea typeface="Meiryo UI" panose="020B0604030504040204" pitchFamily="34" charset="-128"/>
                <a:hlinkClick r:id="rId2"/>
              </a:rPr>
              <a:t>https://www.youtube.com/watch?v=7ZBmSpQsn64</a:t>
            </a:r>
            <a:r>
              <a:rPr lang="en" altLang="ja-JP" sz="1050" dirty="0">
                <a:latin typeface="Meiryo UI" panose="020B0604030504040204" pitchFamily="34" charset="-128"/>
                <a:ea typeface="Meiryo UI" panose="020B0604030504040204" pitchFamily="34" charset="-128"/>
              </a:rPr>
              <a:t> </a:t>
            </a:r>
            <a:r>
              <a:rPr lang="ja-JP" altLang="en-US" sz="1050">
                <a:latin typeface="Meiryo UI" panose="020B0604030504040204" pitchFamily="34" charset="-128"/>
                <a:ea typeface="Meiryo UI" panose="020B0604030504040204" pitchFamily="34" charset="-128"/>
              </a:rPr>
              <a:t>）</a:t>
            </a:r>
          </a:p>
        </p:txBody>
      </p:sp>
      <p:sp>
        <p:nvSpPr>
          <p:cNvPr id="5" name="円/楕円 4">
            <a:extLst>
              <a:ext uri="{FF2B5EF4-FFF2-40B4-BE49-F238E27FC236}">
                <a16:creationId xmlns:a16="http://schemas.microsoft.com/office/drawing/2014/main" id="{87AA5704-8CCD-7698-DCC1-CE63751287A5}"/>
              </a:ext>
            </a:extLst>
          </p:cNvPr>
          <p:cNvSpPr/>
          <p:nvPr/>
        </p:nvSpPr>
        <p:spPr>
          <a:xfrm>
            <a:off x="611560" y="5320639"/>
            <a:ext cx="1080120" cy="700649"/>
          </a:xfrm>
          <a:prstGeom prst="ellipse">
            <a:avLst/>
          </a:prstGeom>
          <a:noFill/>
          <a:ln w="76200">
            <a:solidFill>
              <a:srgbClr val="0000FF">
                <a:alpha val="69804"/>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9E69AE6E-6732-0E68-EEE3-C7B43426254B}"/>
              </a:ext>
            </a:extLst>
          </p:cNvPr>
          <p:cNvSpPr/>
          <p:nvPr/>
        </p:nvSpPr>
        <p:spPr>
          <a:xfrm>
            <a:off x="5580112" y="3626625"/>
            <a:ext cx="1182925" cy="700649"/>
          </a:xfrm>
          <a:prstGeom prst="ellipse">
            <a:avLst/>
          </a:prstGeom>
          <a:noFill/>
          <a:ln w="76200">
            <a:solidFill>
              <a:srgbClr val="0000FF">
                <a:alpha val="69804"/>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A2A7464F-8D21-1601-3859-89AAAA18CE2A}"/>
              </a:ext>
            </a:extLst>
          </p:cNvPr>
          <p:cNvSpPr/>
          <p:nvPr/>
        </p:nvSpPr>
        <p:spPr>
          <a:xfrm>
            <a:off x="7118284" y="3592447"/>
            <a:ext cx="1418949" cy="700649"/>
          </a:xfrm>
          <a:prstGeom prst="ellipse">
            <a:avLst/>
          </a:prstGeom>
          <a:noFill/>
          <a:ln w="76200">
            <a:solidFill>
              <a:srgbClr val="0000FF">
                <a:alpha val="69804"/>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49349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FA4886E-56C7-B7D1-59C7-F3E065F4B2DE}"/>
              </a:ext>
            </a:extLst>
          </p:cNvPr>
          <p:cNvSpPr txBox="1"/>
          <p:nvPr/>
        </p:nvSpPr>
        <p:spPr>
          <a:xfrm>
            <a:off x="219732" y="0"/>
            <a:ext cx="8816764"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2-8. </a:t>
            </a:r>
            <a:r>
              <a:rPr lang="ja-JP" altLang="en-US" sz="3600" b="1">
                <a:latin typeface="Meiryo UI" panose="020B0604030504040204" pitchFamily="34" charset="-128"/>
                <a:ea typeface="Meiryo UI" panose="020B0604030504040204" pitchFamily="34" charset="-128"/>
              </a:rPr>
              <a:t>財務分析（</a:t>
            </a:r>
            <a:r>
              <a:rPr lang="en-US" altLang="ja-JP" sz="3600" b="1" dirty="0">
                <a:latin typeface="Meiryo UI" panose="020B0604030504040204" pitchFamily="34" charset="-128"/>
                <a:ea typeface="Meiryo UI" panose="020B0604030504040204" pitchFamily="34" charset="-128"/>
              </a:rPr>
              <a:t>B/S</a:t>
            </a:r>
            <a:r>
              <a:rPr lang="ja-JP" altLang="en-US" sz="3600" b="1">
                <a:latin typeface="Meiryo UI" panose="020B0604030504040204" pitchFamily="34" charset="-128"/>
                <a:ea typeface="Meiryo UI" panose="020B0604030504040204" pitchFamily="34" charset="-128"/>
              </a:rPr>
              <a:t>分析）</a:t>
            </a:r>
            <a:endParaRPr lang="en-US" altLang="ja-JP" sz="3600" b="1" dirty="0">
              <a:latin typeface="Meiryo UI" panose="020B0604030504040204" pitchFamily="34" charset="-128"/>
              <a:ea typeface="Meiryo UI" panose="020B0604030504040204" pitchFamily="34" charset="-128"/>
            </a:endParaRPr>
          </a:p>
        </p:txBody>
      </p:sp>
      <p:sp>
        <p:nvSpPr>
          <p:cNvPr id="9" name="テキスト ボックス 8">
            <a:extLst>
              <a:ext uri="{FF2B5EF4-FFF2-40B4-BE49-F238E27FC236}">
                <a16:creationId xmlns:a16="http://schemas.microsoft.com/office/drawing/2014/main" id="{D1FEDC4B-16EB-BCDD-B6BA-B1C5F2CAA39E}"/>
              </a:ext>
            </a:extLst>
          </p:cNvPr>
          <p:cNvSpPr txBox="1"/>
          <p:nvPr/>
        </p:nvSpPr>
        <p:spPr>
          <a:xfrm>
            <a:off x="0" y="873642"/>
            <a:ext cx="9144000" cy="830997"/>
          </a:xfrm>
          <a:prstGeom prst="rect">
            <a:avLst/>
          </a:prstGeom>
          <a:noFill/>
        </p:spPr>
        <p:txBody>
          <a:bodyPr wrap="square">
            <a:spAutoFit/>
          </a:bodyPr>
          <a:lstStyle/>
          <a:p>
            <a:r>
              <a:rPr lang="ja-JP" altLang="en-US" sz="1600">
                <a:latin typeface="Meiryo UI" panose="020B0604030504040204" pitchFamily="34" charset="-128"/>
                <a:ea typeface="Meiryo UI" panose="020B0604030504040204" pitchFamily="34" charset="-128"/>
              </a:rPr>
              <a:t>下記のA社〜E社5社のバランスシート（単位は百万円）は日本の著名な上場企業のものですが、</a:t>
            </a:r>
            <a:br>
              <a:rPr lang="en-US" altLang="ja-JP" sz="1600" dirty="0">
                <a:latin typeface="Meiryo UI" panose="020B0604030504040204" pitchFamily="34" charset="-128"/>
                <a:ea typeface="Meiryo UI" panose="020B0604030504040204" pitchFamily="34" charset="-128"/>
              </a:rPr>
            </a:br>
            <a:r>
              <a:rPr lang="ja-JP" altLang="en-US" sz="1600">
                <a:latin typeface="Meiryo UI" panose="020B0604030504040204" pitchFamily="34" charset="-128"/>
                <a:ea typeface="Meiryo UI" panose="020B0604030504040204" pitchFamily="34" charset="-128"/>
              </a:rPr>
              <a:t>それぞれ日立製作所、JR東日本、伊藤忠、JT、ヤマダ電機のどの企業のものか当ててください。他と比べて資産の総量の大小を考察したり、割合を元にした特徴を踏まえ考察するとよいでしょう。</a:t>
            </a:r>
          </a:p>
        </p:txBody>
      </p:sp>
      <p:sp>
        <p:nvSpPr>
          <p:cNvPr id="13" name="テキスト ボックス 12">
            <a:extLst>
              <a:ext uri="{FF2B5EF4-FFF2-40B4-BE49-F238E27FC236}">
                <a16:creationId xmlns:a16="http://schemas.microsoft.com/office/drawing/2014/main" id="{E7116534-8E3D-0543-7A25-8B92C5875028}"/>
              </a:ext>
            </a:extLst>
          </p:cNvPr>
          <p:cNvSpPr txBox="1"/>
          <p:nvPr/>
        </p:nvSpPr>
        <p:spPr>
          <a:xfrm>
            <a:off x="1560945" y="1689458"/>
            <a:ext cx="587020" cy="369332"/>
          </a:xfrm>
          <a:prstGeom prst="rect">
            <a:avLst/>
          </a:prstGeom>
          <a:noFill/>
        </p:spPr>
        <p:txBody>
          <a:bodyPr wrap="none" rtlCol="0">
            <a:spAutoFit/>
          </a:bodyPr>
          <a:lstStyle/>
          <a:p>
            <a:r>
              <a:rPr kumimoji="1" lang="en-US" altLang="ja-JP" b="1" dirty="0">
                <a:latin typeface="Meiryo UI" panose="020B0604030504040204" pitchFamily="34" charset="-128"/>
                <a:ea typeface="Meiryo UI" panose="020B0604030504040204" pitchFamily="34" charset="-128"/>
              </a:rPr>
              <a:t>A</a:t>
            </a:r>
            <a:r>
              <a:rPr kumimoji="1" lang="ja-JP" altLang="en-US" b="1">
                <a:latin typeface="Meiryo UI" panose="020B0604030504040204" pitchFamily="34" charset="-128"/>
                <a:ea typeface="Meiryo UI" panose="020B0604030504040204" pitchFamily="34" charset="-128"/>
              </a:rPr>
              <a:t>社</a:t>
            </a:r>
          </a:p>
        </p:txBody>
      </p:sp>
      <p:sp>
        <p:nvSpPr>
          <p:cNvPr id="26" name="テキスト ボックス 25">
            <a:extLst>
              <a:ext uri="{FF2B5EF4-FFF2-40B4-BE49-F238E27FC236}">
                <a16:creationId xmlns:a16="http://schemas.microsoft.com/office/drawing/2014/main" id="{44D89D8F-B628-B509-BA6E-F54FFD397C48}"/>
              </a:ext>
            </a:extLst>
          </p:cNvPr>
          <p:cNvSpPr txBox="1"/>
          <p:nvPr/>
        </p:nvSpPr>
        <p:spPr>
          <a:xfrm>
            <a:off x="4153233" y="1689458"/>
            <a:ext cx="583814" cy="369332"/>
          </a:xfrm>
          <a:prstGeom prst="rect">
            <a:avLst/>
          </a:prstGeom>
          <a:noFill/>
        </p:spPr>
        <p:txBody>
          <a:bodyPr wrap="none" rtlCol="0">
            <a:spAutoFit/>
          </a:bodyPr>
          <a:lstStyle/>
          <a:p>
            <a:r>
              <a:rPr lang="en-US" altLang="ja-JP" b="1" dirty="0">
                <a:latin typeface="Meiryo UI" panose="020B0604030504040204" pitchFamily="34" charset="-128"/>
                <a:ea typeface="Meiryo UI" panose="020B0604030504040204" pitchFamily="34" charset="-128"/>
              </a:rPr>
              <a:t>B</a:t>
            </a:r>
            <a:r>
              <a:rPr kumimoji="1" lang="ja-JP" altLang="en-US" b="1">
                <a:latin typeface="Meiryo UI" panose="020B0604030504040204" pitchFamily="34" charset="-128"/>
                <a:ea typeface="Meiryo UI" panose="020B0604030504040204" pitchFamily="34" charset="-128"/>
              </a:rPr>
              <a:t>社</a:t>
            </a:r>
          </a:p>
        </p:txBody>
      </p:sp>
      <p:sp>
        <p:nvSpPr>
          <p:cNvPr id="27" name="テキスト ボックス 26">
            <a:extLst>
              <a:ext uri="{FF2B5EF4-FFF2-40B4-BE49-F238E27FC236}">
                <a16:creationId xmlns:a16="http://schemas.microsoft.com/office/drawing/2014/main" id="{CE1A62B5-9A37-FEE7-8E65-3E9CBAFA3219}"/>
              </a:ext>
            </a:extLst>
          </p:cNvPr>
          <p:cNvSpPr txBox="1"/>
          <p:nvPr/>
        </p:nvSpPr>
        <p:spPr>
          <a:xfrm>
            <a:off x="6817529" y="1689458"/>
            <a:ext cx="574196" cy="369332"/>
          </a:xfrm>
          <a:prstGeom prst="rect">
            <a:avLst/>
          </a:prstGeom>
          <a:noFill/>
        </p:spPr>
        <p:txBody>
          <a:bodyPr wrap="none" rtlCol="0">
            <a:spAutoFit/>
          </a:bodyPr>
          <a:lstStyle/>
          <a:p>
            <a:r>
              <a:rPr kumimoji="1" lang="en-US" altLang="ja-JP" b="1" dirty="0">
                <a:latin typeface="Meiryo UI" panose="020B0604030504040204" pitchFamily="34" charset="-128"/>
                <a:ea typeface="Meiryo UI" panose="020B0604030504040204" pitchFamily="34" charset="-128"/>
              </a:rPr>
              <a:t>C</a:t>
            </a:r>
            <a:r>
              <a:rPr kumimoji="1" lang="ja-JP" altLang="en-US" b="1">
                <a:latin typeface="Meiryo UI" panose="020B0604030504040204" pitchFamily="34" charset="-128"/>
                <a:ea typeface="Meiryo UI" panose="020B0604030504040204" pitchFamily="34" charset="-128"/>
              </a:rPr>
              <a:t>社</a:t>
            </a:r>
          </a:p>
        </p:txBody>
      </p:sp>
      <p:sp>
        <p:nvSpPr>
          <p:cNvPr id="28" name="テキスト ボックス 27">
            <a:extLst>
              <a:ext uri="{FF2B5EF4-FFF2-40B4-BE49-F238E27FC236}">
                <a16:creationId xmlns:a16="http://schemas.microsoft.com/office/drawing/2014/main" id="{09E80AFD-BD67-B9A5-242B-ADD3FF9A1785}"/>
              </a:ext>
            </a:extLst>
          </p:cNvPr>
          <p:cNvSpPr txBox="1"/>
          <p:nvPr/>
        </p:nvSpPr>
        <p:spPr>
          <a:xfrm>
            <a:off x="1666732" y="6516052"/>
            <a:ext cx="598241" cy="369332"/>
          </a:xfrm>
          <a:prstGeom prst="rect">
            <a:avLst/>
          </a:prstGeom>
          <a:noFill/>
        </p:spPr>
        <p:txBody>
          <a:bodyPr wrap="none" rtlCol="0">
            <a:spAutoFit/>
          </a:bodyPr>
          <a:lstStyle/>
          <a:p>
            <a:r>
              <a:rPr kumimoji="1" lang="en-US" altLang="ja-JP" b="1" dirty="0">
                <a:latin typeface="Meiryo UI" panose="020B0604030504040204" pitchFamily="34" charset="-128"/>
                <a:ea typeface="Meiryo UI" panose="020B0604030504040204" pitchFamily="34" charset="-128"/>
              </a:rPr>
              <a:t>D</a:t>
            </a:r>
            <a:r>
              <a:rPr kumimoji="1" lang="ja-JP" altLang="en-US" b="1">
                <a:latin typeface="Meiryo UI" panose="020B0604030504040204" pitchFamily="34" charset="-128"/>
                <a:ea typeface="Meiryo UI" panose="020B0604030504040204" pitchFamily="34" charset="-128"/>
              </a:rPr>
              <a:t>社</a:t>
            </a:r>
          </a:p>
        </p:txBody>
      </p:sp>
      <p:sp>
        <p:nvSpPr>
          <p:cNvPr id="29" name="テキスト ボックス 28">
            <a:extLst>
              <a:ext uri="{FF2B5EF4-FFF2-40B4-BE49-F238E27FC236}">
                <a16:creationId xmlns:a16="http://schemas.microsoft.com/office/drawing/2014/main" id="{80AEAE8D-2CD0-512C-A82D-1702787FA1F0}"/>
              </a:ext>
            </a:extLst>
          </p:cNvPr>
          <p:cNvSpPr txBox="1"/>
          <p:nvPr/>
        </p:nvSpPr>
        <p:spPr>
          <a:xfrm>
            <a:off x="4196895" y="6516052"/>
            <a:ext cx="566181" cy="369332"/>
          </a:xfrm>
          <a:prstGeom prst="rect">
            <a:avLst/>
          </a:prstGeom>
          <a:noFill/>
        </p:spPr>
        <p:txBody>
          <a:bodyPr wrap="none" rtlCol="0">
            <a:spAutoFit/>
          </a:bodyPr>
          <a:lstStyle/>
          <a:p>
            <a:r>
              <a:rPr kumimoji="1" lang="en-US" altLang="ja-JP" b="1" dirty="0">
                <a:latin typeface="Meiryo UI" panose="020B0604030504040204" pitchFamily="34" charset="-128"/>
                <a:ea typeface="Meiryo UI" panose="020B0604030504040204" pitchFamily="34" charset="-128"/>
              </a:rPr>
              <a:t>E</a:t>
            </a:r>
            <a:r>
              <a:rPr kumimoji="1" lang="ja-JP" altLang="en-US" b="1">
                <a:latin typeface="Meiryo UI" panose="020B0604030504040204" pitchFamily="34" charset="-128"/>
                <a:ea typeface="Meiryo UI" panose="020B0604030504040204" pitchFamily="34" charset="-128"/>
              </a:rPr>
              <a:t>社</a:t>
            </a:r>
          </a:p>
        </p:txBody>
      </p:sp>
      <p:pic>
        <p:nvPicPr>
          <p:cNvPr id="30" name="図 29" descr="棒グラフ&#10;&#10;自動的に生成された説明">
            <a:extLst>
              <a:ext uri="{FF2B5EF4-FFF2-40B4-BE49-F238E27FC236}">
                <a16:creationId xmlns:a16="http://schemas.microsoft.com/office/drawing/2014/main" id="{4F692E15-CD7D-24BF-F1B3-04C9CA59A70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9552" y="2043314"/>
            <a:ext cx="7895932" cy="4509195"/>
          </a:xfrm>
          <a:prstGeom prst="rect">
            <a:avLst/>
          </a:prstGeom>
        </p:spPr>
      </p:pic>
      <p:grpSp>
        <p:nvGrpSpPr>
          <p:cNvPr id="31" name="グループ化 30">
            <a:extLst>
              <a:ext uri="{FF2B5EF4-FFF2-40B4-BE49-F238E27FC236}">
                <a16:creationId xmlns:a16="http://schemas.microsoft.com/office/drawing/2014/main" id="{8876656A-97F1-FDB0-346E-65854C063577}"/>
              </a:ext>
            </a:extLst>
          </p:cNvPr>
          <p:cNvGrpSpPr/>
          <p:nvPr/>
        </p:nvGrpSpPr>
        <p:grpSpPr>
          <a:xfrm>
            <a:off x="5922854" y="4725144"/>
            <a:ext cx="2800662" cy="1470647"/>
            <a:chOff x="5940152" y="4725144"/>
            <a:chExt cx="2800662" cy="1470647"/>
          </a:xfrm>
        </p:grpSpPr>
        <p:sp>
          <p:nvSpPr>
            <p:cNvPr id="32" name="正方形/長方形 31">
              <a:extLst>
                <a:ext uri="{FF2B5EF4-FFF2-40B4-BE49-F238E27FC236}">
                  <a16:creationId xmlns:a16="http://schemas.microsoft.com/office/drawing/2014/main" id="{DFFD97C9-8FFF-C760-20C3-8C7BC0CEA8CF}"/>
                </a:ext>
              </a:extLst>
            </p:cNvPr>
            <p:cNvSpPr/>
            <p:nvPr/>
          </p:nvSpPr>
          <p:spPr>
            <a:xfrm>
              <a:off x="6018292" y="5081353"/>
              <a:ext cx="216024" cy="216024"/>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2510F48E-63C3-7893-D9B6-FA91C0FA58D2}"/>
                </a:ext>
              </a:extLst>
            </p:cNvPr>
            <p:cNvSpPr/>
            <p:nvPr/>
          </p:nvSpPr>
          <p:spPr>
            <a:xfrm>
              <a:off x="6018292" y="5373216"/>
              <a:ext cx="216024" cy="216024"/>
            </a:xfrm>
            <a:prstGeom prst="rect">
              <a:avLst/>
            </a:prstGeom>
            <a:solidFill>
              <a:srgbClr val="92D0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2978D1F8-0BBB-F539-FFC9-726666BBB8EA}"/>
                </a:ext>
              </a:extLst>
            </p:cNvPr>
            <p:cNvSpPr txBox="1"/>
            <p:nvPr/>
          </p:nvSpPr>
          <p:spPr>
            <a:xfrm>
              <a:off x="5940152" y="4725144"/>
              <a:ext cx="595035" cy="338554"/>
            </a:xfrm>
            <a:prstGeom prst="rect">
              <a:avLst/>
            </a:prstGeom>
            <a:noFill/>
          </p:spPr>
          <p:txBody>
            <a:bodyPr wrap="none" rtlCol="0">
              <a:spAutoFit/>
            </a:bodyPr>
            <a:lstStyle/>
            <a:p>
              <a:r>
                <a:rPr kumimoji="1" lang="ja-JP" altLang="en-US" sz="1600">
                  <a:latin typeface="Meiryo UI" panose="020B0604030504040204" pitchFamily="34" charset="-128"/>
                  <a:ea typeface="Meiryo UI" panose="020B0604030504040204" pitchFamily="34" charset="-128"/>
                </a:rPr>
                <a:t>資産</a:t>
              </a:r>
            </a:p>
          </p:txBody>
        </p:sp>
        <p:sp>
          <p:nvSpPr>
            <p:cNvPr id="35" name="テキスト ボックス 34">
              <a:extLst>
                <a:ext uri="{FF2B5EF4-FFF2-40B4-BE49-F238E27FC236}">
                  <a16:creationId xmlns:a16="http://schemas.microsoft.com/office/drawing/2014/main" id="{2C6D729D-3E1A-C591-CF07-03F38D11D07B}"/>
                </a:ext>
              </a:extLst>
            </p:cNvPr>
            <p:cNvSpPr txBox="1"/>
            <p:nvPr/>
          </p:nvSpPr>
          <p:spPr>
            <a:xfrm>
              <a:off x="7490549" y="4732806"/>
              <a:ext cx="595035" cy="338554"/>
            </a:xfrm>
            <a:prstGeom prst="rect">
              <a:avLst/>
            </a:prstGeom>
            <a:noFill/>
          </p:spPr>
          <p:txBody>
            <a:bodyPr wrap="none" rtlCol="0">
              <a:spAutoFit/>
            </a:bodyPr>
            <a:lstStyle/>
            <a:p>
              <a:r>
                <a:rPr kumimoji="1" lang="ja-JP" altLang="en-US" sz="1600">
                  <a:latin typeface="Meiryo UI" panose="020B0604030504040204" pitchFamily="34" charset="-128"/>
                  <a:ea typeface="Meiryo UI" panose="020B0604030504040204" pitchFamily="34" charset="-128"/>
                </a:rPr>
                <a:t>負債</a:t>
              </a:r>
            </a:p>
          </p:txBody>
        </p:sp>
        <p:sp>
          <p:nvSpPr>
            <p:cNvPr id="36" name="テキスト ボックス 35">
              <a:extLst>
                <a:ext uri="{FF2B5EF4-FFF2-40B4-BE49-F238E27FC236}">
                  <a16:creationId xmlns:a16="http://schemas.microsoft.com/office/drawing/2014/main" id="{87BB6327-ABB0-64B5-7806-BD2495EB8C87}"/>
                </a:ext>
              </a:extLst>
            </p:cNvPr>
            <p:cNvSpPr txBox="1"/>
            <p:nvPr/>
          </p:nvSpPr>
          <p:spPr>
            <a:xfrm>
              <a:off x="6233855" y="5046423"/>
              <a:ext cx="954107"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流動資産</a:t>
              </a:r>
            </a:p>
          </p:txBody>
        </p:sp>
        <p:sp>
          <p:nvSpPr>
            <p:cNvPr id="37" name="正方形/長方形 36">
              <a:extLst>
                <a:ext uri="{FF2B5EF4-FFF2-40B4-BE49-F238E27FC236}">
                  <a16:creationId xmlns:a16="http://schemas.microsoft.com/office/drawing/2014/main" id="{2271CF57-F305-5219-7B76-ADB2BE0F8486}"/>
                </a:ext>
              </a:extLst>
            </p:cNvPr>
            <p:cNvSpPr/>
            <p:nvPr/>
          </p:nvSpPr>
          <p:spPr>
            <a:xfrm>
              <a:off x="6018292" y="5657417"/>
              <a:ext cx="216024" cy="216024"/>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F7DE5667-E3B9-4B71-F40A-465770643FAE}"/>
                </a:ext>
              </a:extLst>
            </p:cNvPr>
            <p:cNvSpPr/>
            <p:nvPr/>
          </p:nvSpPr>
          <p:spPr>
            <a:xfrm>
              <a:off x="6018292" y="5949280"/>
              <a:ext cx="216024" cy="216024"/>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B1763054-7513-108C-5B2E-9EA0712E6BB4}"/>
                </a:ext>
              </a:extLst>
            </p:cNvPr>
            <p:cNvSpPr txBox="1"/>
            <p:nvPr/>
          </p:nvSpPr>
          <p:spPr>
            <a:xfrm>
              <a:off x="6236791" y="5342674"/>
              <a:ext cx="1305165"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有形固定資産</a:t>
              </a:r>
            </a:p>
          </p:txBody>
        </p:sp>
        <p:sp>
          <p:nvSpPr>
            <p:cNvPr id="40" name="テキスト ボックス 39">
              <a:extLst>
                <a:ext uri="{FF2B5EF4-FFF2-40B4-BE49-F238E27FC236}">
                  <a16:creationId xmlns:a16="http://schemas.microsoft.com/office/drawing/2014/main" id="{94E8AD00-92F8-1DE8-E555-8DC0FF5A5438}"/>
                </a:ext>
              </a:extLst>
            </p:cNvPr>
            <p:cNvSpPr txBox="1"/>
            <p:nvPr/>
          </p:nvSpPr>
          <p:spPr>
            <a:xfrm>
              <a:off x="6228184" y="5626549"/>
              <a:ext cx="1261884"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lang="ja-JP" altLang="en-US" sz="1200">
                  <a:latin typeface="Meiryo UI" panose="020B0604030504040204" pitchFamily="34" charset="-128"/>
                  <a:ea typeface="Meiryo UI" panose="020B0604030504040204" pitchFamily="34" charset="-128"/>
                </a:rPr>
                <a:t>無形</a:t>
              </a:r>
              <a:r>
                <a:rPr kumimoji="1" lang="ja-JP" altLang="en-US" sz="1200">
                  <a:latin typeface="Meiryo UI" panose="020B0604030504040204" pitchFamily="34" charset="-128"/>
                  <a:ea typeface="Meiryo UI" panose="020B0604030504040204" pitchFamily="34" charset="-128"/>
                </a:rPr>
                <a:t>固定資産</a:t>
              </a:r>
            </a:p>
          </p:txBody>
        </p:sp>
        <p:sp>
          <p:nvSpPr>
            <p:cNvPr id="41" name="テキスト ボックス 40">
              <a:extLst>
                <a:ext uri="{FF2B5EF4-FFF2-40B4-BE49-F238E27FC236}">
                  <a16:creationId xmlns:a16="http://schemas.microsoft.com/office/drawing/2014/main" id="{39142623-1CE6-CF06-6936-3C8F9DA702B3}"/>
                </a:ext>
              </a:extLst>
            </p:cNvPr>
            <p:cNvSpPr txBox="1"/>
            <p:nvPr/>
          </p:nvSpPr>
          <p:spPr>
            <a:xfrm>
              <a:off x="6228184" y="5918792"/>
              <a:ext cx="1516762"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lang="ja-JP" altLang="en-US" sz="1200">
                  <a:latin typeface="Meiryo UI" panose="020B0604030504040204" pitchFamily="34" charset="-128"/>
                  <a:ea typeface="Meiryo UI" panose="020B0604030504040204" pitchFamily="34" charset="-128"/>
                </a:rPr>
                <a:t>投資やその他</a:t>
              </a:r>
              <a:r>
                <a:rPr kumimoji="1" lang="ja-JP" altLang="en-US" sz="1200">
                  <a:latin typeface="Meiryo UI" panose="020B0604030504040204" pitchFamily="34" charset="-128"/>
                  <a:ea typeface="Meiryo UI" panose="020B0604030504040204" pitchFamily="34" charset="-128"/>
                </a:rPr>
                <a:t>資産</a:t>
              </a:r>
            </a:p>
          </p:txBody>
        </p:sp>
        <p:sp>
          <p:nvSpPr>
            <p:cNvPr id="42" name="正方形/長方形 41">
              <a:extLst>
                <a:ext uri="{FF2B5EF4-FFF2-40B4-BE49-F238E27FC236}">
                  <a16:creationId xmlns:a16="http://schemas.microsoft.com/office/drawing/2014/main" id="{2ACBB6BA-5666-4B05-DCA1-FC4AFF2342B3}"/>
                </a:ext>
              </a:extLst>
            </p:cNvPr>
            <p:cNvSpPr/>
            <p:nvPr/>
          </p:nvSpPr>
          <p:spPr>
            <a:xfrm>
              <a:off x="7568208" y="5069014"/>
              <a:ext cx="216024" cy="216024"/>
            </a:xfrm>
            <a:prstGeom prst="rect">
              <a:avLst/>
            </a:prstGeom>
            <a:solidFill>
              <a:srgbClr val="DB74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5DA7FB5C-A3A6-4D35-D576-0FE04517DFAC}"/>
                </a:ext>
              </a:extLst>
            </p:cNvPr>
            <p:cNvSpPr/>
            <p:nvPr/>
          </p:nvSpPr>
          <p:spPr>
            <a:xfrm>
              <a:off x="7568208" y="5360877"/>
              <a:ext cx="216024" cy="216024"/>
            </a:xfrm>
            <a:prstGeom prst="rect">
              <a:avLst/>
            </a:prstGeom>
            <a:solidFill>
              <a:srgbClr val="E6030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BF90D307-0115-FA98-3CD8-5899D8D65597}"/>
                </a:ext>
              </a:extLst>
            </p:cNvPr>
            <p:cNvSpPr txBox="1"/>
            <p:nvPr/>
          </p:nvSpPr>
          <p:spPr>
            <a:xfrm>
              <a:off x="7783771" y="5034084"/>
              <a:ext cx="954107"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流動負債</a:t>
              </a:r>
            </a:p>
          </p:txBody>
        </p:sp>
        <p:sp>
          <p:nvSpPr>
            <p:cNvPr id="45" name="正方形/長方形 44">
              <a:extLst>
                <a:ext uri="{FF2B5EF4-FFF2-40B4-BE49-F238E27FC236}">
                  <a16:creationId xmlns:a16="http://schemas.microsoft.com/office/drawing/2014/main" id="{CA620B1B-1BE8-9AD3-0BC0-C834C55FEF60}"/>
                </a:ext>
              </a:extLst>
            </p:cNvPr>
            <p:cNvSpPr/>
            <p:nvPr/>
          </p:nvSpPr>
          <p:spPr>
            <a:xfrm>
              <a:off x="7568208" y="5645078"/>
              <a:ext cx="216024" cy="21602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98E0BB32-135A-D2EE-DA0D-76C1AA99AD95}"/>
                </a:ext>
              </a:extLst>
            </p:cNvPr>
            <p:cNvSpPr txBox="1"/>
            <p:nvPr/>
          </p:nvSpPr>
          <p:spPr>
            <a:xfrm>
              <a:off x="7786707" y="5330335"/>
              <a:ext cx="954107"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固定負債</a:t>
              </a:r>
            </a:p>
          </p:txBody>
        </p:sp>
        <p:sp>
          <p:nvSpPr>
            <p:cNvPr id="47" name="テキスト ボックス 46">
              <a:extLst>
                <a:ext uri="{FF2B5EF4-FFF2-40B4-BE49-F238E27FC236}">
                  <a16:creationId xmlns:a16="http://schemas.microsoft.com/office/drawing/2014/main" id="{1F7217C0-8C4A-BA16-5F5D-202542B5DE7C}"/>
                </a:ext>
              </a:extLst>
            </p:cNvPr>
            <p:cNvSpPr txBox="1"/>
            <p:nvPr/>
          </p:nvSpPr>
          <p:spPr>
            <a:xfrm>
              <a:off x="7778100" y="5614210"/>
              <a:ext cx="646331"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lang="ja-JP" altLang="en-US" sz="1200">
                  <a:latin typeface="Meiryo UI" panose="020B0604030504040204" pitchFamily="34" charset="-128"/>
                  <a:ea typeface="Meiryo UI" panose="020B0604030504040204" pitchFamily="34" charset="-128"/>
                </a:rPr>
                <a:t>資本</a:t>
              </a:r>
              <a:endParaRPr kumimoji="1" lang="ja-JP" altLang="en-US" sz="1200">
                <a:latin typeface="Meiryo UI" panose="020B0604030504040204" pitchFamily="34" charset="-128"/>
                <a:ea typeface="Meiryo UI" panose="020B0604030504040204" pitchFamily="34" charset="-128"/>
              </a:endParaRPr>
            </a:p>
          </p:txBody>
        </p:sp>
      </p:grpSp>
    </p:spTree>
    <p:extLst>
      <p:ext uri="{BB962C8B-B14F-4D97-AF65-F5344CB8AC3E}">
        <p14:creationId xmlns:p14="http://schemas.microsoft.com/office/powerpoint/2010/main" val="79478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C8B180E-42C2-813C-DD1D-3F1C0877931D}"/>
              </a:ext>
            </a:extLst>
          </p:cNvPr>
          <p:cNvSpPr>
            <a:spLocks noGrp="1"/>
          </p:cNvSpPr>
          <p:nvPr>
            <p:ph type="body" sz="quarter" idx="13"/>
          </p:nvPr>
        </p:nvSpPr>
        <p:spPr>
          <a:xfrm>
            <a:off x="381855" y="0"/>
            <a:ext cx="7574521" cy="608572"/>
          </a:xfrm>
        </p:spPr>
        <p:txBody>
          <a:bodyPr/>
          <a:lstStyle/>
          <a:p>
            <a:r>
              <a:rPr lang="ja-JP" altLang="en-US" sz="2800">
                <a:latin typeface="Meiryo UI" panose="020B0604030504040204" pitchFamily="34" charset="-128"/>
                <a:ea typeface="Meiryo UI" panose="020B0604030504040204" pitchFamily="34" charset="-128"/>
              </a:rPr>
              <a:t>参考）財務分析（</a:t>
            </a:r>
            <a:r>
              <a:rPr lang="en-US" altLang="ja-JP" sz="2800" dirty="0">
                <a:latin typeface="Meiryo UI" panose="020B0604030504040204" pitchFamily="34" charset="-128"/>
                <a:ea typeface="Meiryo UI" panose="020B0604030504040204" pitchFamily="34" charset="-128"/>
              </a:rPr>
              <a:t>B/S</a:t>
            </a:r>
            <a:r>
              <a:rPr lang="ja-JP" altLang="en-US" sz="2800">
                <a:latin typeface="Meiryo UI" panose="020B0604030504040204" pitchFamily="34" charset="-128"/>
                <a:ea typeface="Meiryo UI" panose="020B0604030504040204" pitchFamily="34" charset="-128"/>
              </a:rPr>
              <a:t>分析）動画（</a:t>
            </a:r>
            <a:r>
              <a:rPr lang="en-US" altLang="ja-JP" sz="2800" dirty="0">
                <a:latin typeface="Meiryo UI" panose="020B0604030504040204" pitchFamily="34" charset="-128"/>
                <a:ea typeface="Meiryo UI" panose="020B0604030504040204" pitchFamily="34" charset="-128"/>
              </a:rPr>
              <a:t>43</a:t>
            </a:r>
            <a:r>
              <a:rPr lang="ja-JP" altLang="en-US" sz="2800">
                <a:latin typeface="Meiryo UI" panose="020B0604030504040204" pitchFamily="34" charset="-128"/>
                <a:ea typeface="Meiryo UI" panose="020B0604030504040204" pitchFamily="34" charset="-128"/>
              </a:rPr>
              <a:t>秒）</a:t>
            </a:r>
            <a:endParaRPr kumimoji="1" lang="ja-JP" altLang="en-US" sz="2800">
              <a:latin typeface="Meiryo UI" panose="020B0604030504040204" pitchFamily="34" charset="-128"/>
              <a:ea typeface="Meiryo UI" panose="020B0604030504040204" pitchFamily="34" charset="-128"/>
            </a:endParaRPr>
          </a:p>
        </p:txBody>
      </p:sp>
      <p:pic>
        <p:nvPicPr>
          <p:cNvPr id="3" name="オンライン メディア 2" descr="BS分析">
            <a:hlinkClick r:id="" action="ppaction://media"/>
            <a:extLst>
              <a:ext uri="{FF2B5EF4-FFF2-40B4-BE49-F238E27FC236}">
                <a16:creationId xmlns:a16="http://schemas.microsoft.com/office/drawing/2014/main" id="{46FF1C66-CCC5-6402-17FA-8AF59B829AF0}"/>
              </a:ext>
            </a:extLst>
          </p:cNvPr>
          <p:cNvPicPr>
            <a:picLocks noRot="1" noChangeAspect="1"/>
          </p:cNvPicPr>
          <p:nvPr>
            <a:videoFile r:link="rId1"/>
          </p:nvPr>
        </p:nvPicPr>
        <p:blipFill>
          <a:blip r:embed="rId3"/>
          <a:stretch>
            <a:fillRect/>
          </a:stretch>
        </p:blipFill>
        <p:spPr>
          <a:xfrm>
            <a:off x="539552" y="609738"/>
            <a:ext cx="7791463" cy="5843598"/>
          </a:xfrm>
          <a:prstGeom prst="rect">
            <a:avLst/>
          </a:prstGeom>
        </p:spPr>
      </p:pic>
      <p:sp>
        <p:nvSpPr>
          <p:cNvPr id="5" name="テキスト ボックス 4">
            <a:extLst>
              <a:ext uri="{FF2B5EF4-FFF2-40B4-BE49-F238E27FC236}">
                <a16:creationId xmlns:a16="http://schemas.microsoft.com/office/drawing/2014/main" id="{6CB6F759-DD72-1CDC-6134-DB7FA3918EC1}"/>
              </a:ext>
            </a:extLst>
          </p:cNvPr>
          <p:cNvSpPr txBox="1"/>
          <p:nvPr/>
        </p:nvSpPr>
        <p:spPr>
          <a:xfrm>
            <a:off x="407213" y="6469861"/>
            <a:ext cx="6624736" cy="369332"/>
          </a:xfrm>
          <a:prstGeom prst="rect">
            <a:avLst/>
          </a:prstGeom>
          <a:noFill/>
        </p:spPr>
        <p:txBody>
          <a:bodyPr wrap="square">
            <a:spAutoFit/>
          </a:bodyPr>
          <a:lstStyle/>
          <a:p>
            <a:r>
              <a:rPr lang="ja-JP" altLang="en-US">
                <a:hlinkClick r:id="rId4"/>
              </a:rPr>
              <a:t>https://www.youtube.com/watch?v=SyekMIJx9P4</a:t>
            </a:r>
            <a:r>
              <a:rPr lang="en-US" altLang="ja-JP" dirty="0"/>
              <a:t> </a:t>
            </a:r>
            <a:endParaRPr lang="ja-JP" altLang="en-US"/>
          </a:p>
        </p:txBody>
      </p:sp>
    </p:spTree>
    <p:extLst>
      <p:ext uri="{BB962C8B-B14F-4D97-AF65-F5344CB8AC3E}">
        <p14:creationId xmlns:p14="http://schemas.microsoft.com/office/powerpoint/2010/main" val="196958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descr="棒グラフ&#10;&#10;自動的に生成された説明">
            <a:extLst>
              <a:ext uri="{FF2B5EF4-FFF2-40B4-BE49-F238E27FC236}">
                <a16:creationId xmlns:a16="http://schemas.microsoft.com/office/drawing/2014/main" id="{4E274EC6-50E8-8C69-729E-374BE9E1D96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8476" y="1974690"/>
            <a:ext cx="7895932" cy="4509195"/>
          </a:xfrm>
          <a:prstGeom prst="rect">
            <a:avLst/>
          </a:prstGeom>
        </p:spPr>
      </p:pic>
      <p:grpSp>
        <p:nvGrpSpPr>
          <p:cNvPr id="18" name="グループ化 17">
            <a:extLst>
              <a:ext uri="{FF2B5EF4-FFF2-40B4-BE49-F238E27FC236}">
                <a16:creationId xmlns:a16="http://schemas.microsoft.com/office/drawing/2014/main" id="{3C3A05AF-7ECC-A13A-2819-38BDB0FAA07F}"/>
              </a:ext>
            </a:extLst>
          </p:cNvPr>
          <p:cNvGrpSpPr/>
          <p:nvPr/>
        </p:nvGrpSpPr>
        <p:grpSpPr>
          <a:xfrm>
            <a:off x="5731778" y="4683685"/>
            <a:ext cx="2800662" cy="1470647"/>
            <a:chOff x="5940152" y="4725144"/>
            <a:chExt cx="2800662" cy="1470647"/>
          </a:xfrm>
        </p:grpSpPr>
        <p:sp>
          <p:nvSpPr>
            <p:cNvPr id="19" name="正方形/長方形 18">
              <a:extLst>
                <a:ext uri="{FF2B5EF4-FFF2-40B4-BE49-F238E27FC236}">
                  <a16:creationId xmlns:a16="http://schemas.microsoft.com/office/drawing/2014/main" id="{AF583A1D-F56F-7E13-1D9E-B3086A95D4CC}"/>
                </a:ext>
              </a:extLst>
            </p:cNvPr>
            <p:cNvSpPr/>
            <p:nvPr/>
          </p:nvSpPr>
          <p:spPr>
            <a:xfrm>
              <a:off x="6018292" y="5081353"/>
              <a:ext cx="216024" cy="216024"/>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58A83F80-D055-733E-2CF3-B5A525E8D9DE}"/>
                </a:ext>
              </a:extLst>
            </p:cNvPr>
            <p:cNvSpPr/>
            <p:nvPr/>
          </p:nvSpPr>
          <p:spPr>
            <a:xfrm>
              <a:off x="6018292" y="5373216"/>
              <a:ext cx="216024" cy="216024"/>
            </a:xfrm>
            <a:prstGeom prst="rect">
              <a:avLst/>
            </a:prstGeom>
            <a:solidFill>
              <a:srgbClr val="92D0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A29B6DB0-89A4-DAE5-4F0C-F54F89B2F0AC}"/>
                </a:ext>
              </a:extLst>
            </p:cNvPr>
            <p:cNvSpPr txBox="1"/>
            <p:nvPr/>
          </p:nvSpPr>
          <p:spPr>
            <a:xfrm>
              <a:off x="5940152" y="4725144"/>
              <a:ext cx="595035" cy="338554"/>
            </a:xfrm>
            <a:prstGeom prst="rect">
              <a:avLst/>
            </a:prstGeom>
            <a:noFill/>
          </p:spPr>
          <p:txBody>
            <a:bodyPr wrap="none" rtlCol="0">
              <a:spAutoFit/>
            </a:bodyPr>
            <a:lstStyle/>
            <a:p>
              <a:r>
                <a:rPr kumimoji="1" lang="ja-JP" altLang="en-US" sz="1600">
                  <a:latin typeface="Meiryo UI" panose="020B0604030504040204" pitchFamily="34" charset="-128"/>
                  <a:ea typeface="Meiryo UI" panose="020B0604030504040204" pitchFamily="34" charset="-128"/>
                </a:rPr>
                <a:t>資産</a:t>
              </a:r>
            </a:p>
          </p:txBody>
        </p:sp>
        <p:sp>
          <p:nvSpPr>
            <p:cNvPr id="22" name="テキスト ボックス 21">
              <a:extLst>
                <a:ext uri="{FF2B5EF4-FFF2-40B4-BE49-F238E27FC236}">
                  <a16:creationId xmlns:a16="http://schemas.microsoft.com/office/drawing/2014/main" id="{2F1CCC01-39A9-EB5A-8472-1E7BF10DBE98}"/>
                </a:ext>
              </a:extLst>
            </p:cNvPr>
            <p:cNvSpPr txBox="1"/>
            <p:nvPr/>
          </p:nvSpPr>
          <p:spPr>
            <a:xfrm>
              <a:off x="7490549" y="4732806"/>
              <a:ext cx="595035" cy="338554"/>
            </a:xfrm>
            <a:prstGeom prst="rect">
              <a:avLst/>
            </a:prstGeom>
            <a:noFill/>
          </p:spPr>
          <p:txBody>
            <a:bodyPr wrap="none" rtlCol="0">
              <a:spAutoFit/>
            </a:bodyPr>
            <a:lstStyle/>
            <a:p>
              <a:r>
                <a:rPr kumimoji="1" lang="ja-JP" altLang="en-US" sz="1600">
                  <a:latin typeface="Meiryo UI" panose="020B0604030504040204" pitchFamily="34" charset="-128"/>
                  <a:ea typeface="Meiryo UI" panose="020B0604030504040204" pitchFamily="34" charset="-128"/>
                </a:rPr>
                <a:t>負債</a:t>
              </a:r>
            </a:p>
          </p:txBody>
        </p:sp>
        <p:sp>
          <p:nvSpPr>
            <p:cNvPr id="23" name="テキスト ボックス 22">
              <a:extLst>
                <a:ext uri="{FF2B5EF4-FFF2-40B4-BE49-F238E27FC236}">
                  <a16:creationId xmlns:a16="http://schemas.microsoft.com/office/drawing/2014/main" id="{94F623B5-6B10-4131-E6CB-AB2C3F551350}"/>
                </a:ext>
              </a:extLst>
            </p:cNvPr>
            <p:cNvSpPr txBox="1"/>
            <p:nvPr/>
          </p:nvSpPr>
          <p:spPr>
            <a:xfrm>
              <a:off x="6233855" y="5046423"/>
              <a:ext cx="954107"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流動資産</a:t>
              </a:r>
            </a:p>
          </p:txBody>
        </p:sp>
        <p:sp>
          <p:nvSpPr>
            <p:cNvPr id="24" name="正方形/長方形 23">
              <a:extLst>
                <a:ext uri="{FF2B5EF4-FFF2-40B4-BE49-F238E27FC236}">
                  <a16:creationId xmlns:a16="http://schemas.microsoft.com/office/drawing/2014/main" id="{A7AC6CDE-726C-1CC9-5053-A20165417B56}"/>
                </a:ext>
              </a:extLst>
            </p:cNvPr>
            <p:cNvSpPr/>
            <p:nvPr/>
          </p:nvSpPr>
          <p:spPr>
            <a:xfrm>
              <a:off x="6018292" y="5657417"/>
              <a:ext cx="216024" cy="216024"/>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FB1D85B5-9446-3F53-EA6A-E7B9452EDD5D}"/>
                </a:ext>
              </a:extLst>
            </p:cNvPr>
            <p:cNvSpPr/>
            <p:nvPr/>
          </p:nvSpPr>
          <p:spPr>
            <a:xfrm>
              <a:off x="6018292" y="5949280"/>
              <a:ext cx="216024" cy="216024"/>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99A445BE-11B7-AFAB-6402-526B6D4E149F}"/>
                </a:ext>
              </a:extLst>
            </p:cNvPr>
            <p:cNvSpPr txBox="1"/>
            <p:nvPr/>
          </p:nvSpPr>
          <p:spPr>
            <a:xfrm>
              <a:off x="6236791" y="5342674"/>
              <a:ext cx="1305165"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有形固定資産</a:t>
              </a:r>
            </a:p>
          </p:txBody>
        </p:sp>
        <p:sp>
          <p:nvSpPr>
            <p:cNvPr id="32" name="テキスト ボックス 31">
              <a:extLst>
                <a:ext uri="{FF2B5EF4-FFF2-40B4-BE49-F238E27FC236}">
                  <a16:creationId xmlns:a16="http://schemas.microsoft.com/office/drawing/2014/main" id="{F3DA687E-93D4-F33B-5F58-938B9C15A87D}"/>
                </a:ext>
              </a:extLst>
            </p:cNvPr>
            <p:cNvSpPr txBox="1"/>
            <p:nvPr/>
          </p:nvSpPr>
          <p:spPr>
            <a:xfrm>
              <a:off x="6228184" y="5626549"/>
              <a:ext cx="1261884"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lang="ja-JP" altLang="en-US" sz="1200">
                  <a:latin typeface="Meiryo UI" panose="020B0604030504040204" pitchFamily="34" charset="-128"/>
                  <a:ea typeface="Meiryo UI" panose="020B0604030504040204" pitchFamily="34" charset="-128"/>
                </a:rPr>
                <a:t>無形</a:t>
              </a:r>
              <a:r>
                <a:rPr kumimoji="1" lang="ja-JP" altLang="en-US" sz="1200">
                  <a:latin typeface="Meiryo UI" panose="020B0604030504040204" pitchFamily="34" charset="-128"/>
                  <a:ea typeface="Meiryo UI" panose="020B0604030504040204" pitchFamily="34" charset="-128"/>
                </a:rPr>
                <a:t>固定資産</a:t>
              </a:r>
            </a:p>
          </p:txBody>
        </p:sp>
        <p:sp>
          <p:nvSpPr>
            <p:cNvPr id="33" name="テキスト ボックス 32">
              <a:extLst>
                <a:ext uri="{FF2B5EF4-FFF2-40B4-BE49-F238E27FC236}">
                  <a16:creationId xmlns:a16="http://schemas.microsoft.com/office/drawing/2014/main" id="{4D96ABEC-9462-9AEF-B9F8-43E9E3E172AA}"/>
                </a:ext>
              </a:extLst>
            </p:cNvPr>
            <p:cNvSpPr txBox="1"/>
            <p:nvPr/>
          </p:nvSpPr>
          <p:spPr>
            <a:xfrm>
              <a:off x="6228184" y="5918792"/>
              <a:ext cx="1516762"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lang="ja-JP" altLang="en-US" sz="1200">
                  <a:latin typeface="Meiryo UI" panose="020B0604030504040204" pitchFamily="34" charset="-128"/>
                  <a:ea typeface="Meiryo UI" panose="020B0604030504040204" pitchFamily="34" charset="-128"/>
                </a:rPr>
                <a:t>投資やその他</a:t>
              </a:r>
              <a:r>
                <a:rPr kumimoji="1" lang="ja-JP" altLang="en-US" sz="1200">
                  <a:latin typeface="Meiryo UI" panose="020B0604030504040204" pitchFamily="34" charset="-128"/>
                  <a:ea typeface="Meiryo UI" panose="020B0604030504040204" pitchFamily="34" charset="-128"/>
                </a:rPr>
                <a:t>資産</a:t>
              </a:r>
            </a:p>
          </p:txBody>
        </p:sp>
        <p:sp>
          <p:nvSpPr>
            <p:cNvPr id="34" name="正方形/長方形 33">
              <a:extLst>
                <a:ext uri="{FF2B5EF4-FFF2-40B4-BE49-F238E27FC236}">
                  <a16:creationId xmlns:a16="http://schemas.microsoft.com/office/drawing/2014/main" id="{73005FDB-D85E-7E61-0C43-2F96585CE2B9}"/>
                </a:ext>
              </a:extLst>
            </p:cNvPr>
            <p:cNvSpPr/>
            <p:nvPr/>
          </p:nvSpPr>
          <p:spPr>
            <a:xfrm>
              <a:off x="7568208" y="5069014"/>
              <a:ext cx="216024" cy="216024"/>
            </a:xfrm>
            <a:prstGeom prst="rect">
              <a:avLst/>
            </a:prstGeom>
            <a:solidFill>
              <a:srgbClr val="DB74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6786290E-7850-BA18-0786-B1219C45E673}"/>
                </a:ext>
              </a:extLst>
            </p:cNvPr>
            <p:cNvSpPr/>
            <p:nvPr/>
          </p:nvSpPr>
          <p:spPr>
            <a:xfrm>
              <a:off x="7568208" y="5360877"/>
              <a:ext cx="216024" cy="216024"/>
            </a:xfrm>
            <a:prstGeom prst="rect">
              <a:avLst/>
            </a:prstGeom>
            <a:solidFill>
              <a:srgbClr val="E6030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AA8E97C-0C07-9983-22C5-3033239E2B99}"/>
                </a:ext>
              </a:extLst>
            </p:cNvPr>
            <p:cNvSpPr txBox="1"/>
            <p:nvPr/>
          </p:nvSpPr>
          <p:spPr>
            <a:xfrm>
              <a:off x="7783771" y="5034084"/>
              <a:ext cx="954107"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流動負債</a:t>
              </a:r>
            </a:p>
          </p:txBody>
        </p:sp>
        <p:sp>
          <p:nvSpPr>
            <p:cNvPr id="37" name="正方形/長方形 36">
              <a:extLst>
                <a:ext uri="{FF2B5EF4-FFF2-40B4-BE49-F238E27FC236}">
                  <a16:creationId xmlns:a16="http://schemas.microsoft.com/office/drawing/2014/main" id="{7597826E-07CC-8A21-5165-6408564D6251}"/>
                </a:ext>
              </a:extLst>
            </p:cNvPr>
            <p:cNvSpPr/>
            <p:nvPr/>
          </p:nvSpPr>
          <p:spPr>
            <a:xfrm>
              <a:off x="7568208" y="5645078"/>
              <a:ext cx="216024" cy="21602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B33FA261-5CDE-445D-F316-0570FF75EA7B}"/>
                </a:ext>
              </a:extLst>
            </p:cNvPr>
            <p:cNvSpPr txBox="1"/>
            <p:nvPr/>
          </p:nvSpPr>
          <p:spPr>
            <a:xfrm>
              <a:off x="7786707" y="5330335"/>
              <a:ext cx="954107"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固定負債</a:t>
              </a:r>
            </a:p>
          </p:txBody>
        </p:sp>
        <p:sp>
          <p:nvSpPr>
            <p:cNvPr id="39" name="テキスト ボックス 38">
              <a:extLst>
                <a:ext uri="{FF2B5EF4-FFF2-40B4-BE49-F238E27FC236}">
                  <a16:creationId xmlns:a16="http://schemas.microsoft.com/office/drawing/2014/main" id="{2D0A3F07-76F1-4C4F-0966-016C1DE51785}"/>
                </a:ext>
              </a:extLst>
            </p:cNvPr>
            <p:cNvSpPr txBox="1"/>
            <p:nvPr/>
          </p:nvSpPr>
          <p:spPr>
            <a:xfrm>
              <a:off x="7778100" y="5614210"/>
              <a:ext cx="646331"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lang="ja-JP" altLang="en-US" sz="1200">
                  <a:latin typeface="Meiryo UI" panose="020B0604030504040204" pitchFamily="34" charset="-128"/>
                  <a:ea typeface="Meiryo UI" panose="020B0604030504040204" pitchFamily="34" charset="-128"/>
                </a:rPr>
                <a:t>資本</a:t>
              </a:r>
              <a:endParaRPr kumimoji="1" lang="ja-JP" altLang="en-US" sz="1200">
                <a:latin typeface="Meiryo UI" panose="020B0604030504040204" pitchFamily="34" charset="-128"/>
                <a:ea typeface="Meiryo UI" panose="020B0604030504040204" pitchFamily="34" charset="-128"/>
              </a:endParaRPr>
            </a:p>
          </p:txBody>
        </p:sp>
      </p:grpSp>
      <p:sp>
        <p:nvSpPr>
          <p:cNvPr id="2" name="テキスト ボックス 1">
            <a:extLst>
              <a:ext uri="{FF2B5EF4-FFF2-40B4-BE49-F238E27FC236}">
                <a16:creationId xmlns:a16="http://schemas.microsoft.com/office/drawing/2014/main" id="{4FA4886E-56C7-B7D1-59C7-F3E065F4B2DE}"/>
              </a:ext>
            </a:extLst>
          </p:cNvPr>
          <p:cNvSpPr txBox="1"/>
          <p:nvPr/>
        </p:nvSpPr>
        <p:spPr>
          <a:xfrm>
            <a:off x="219732" y="0"/>
            <a:ext cx="8816764"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2-8. </a:t>
            </a:r>
            <a:r>
              <a:rPr lang="ja-JP" altLang="en-US" sz="3600" b="1">
                <a:latin typeface="Meiryo UI" panose="020B0604030504040204" pitchFamily="34" charset="-128"/>
                <a:ea typeface="Meiryo UI" panose="020B0604030504040204" pitchFamily="34" charset="-128"/>
              </a:rPr>
              <a:t>財務分析（</a:t>
            </a:r>
            <a:r>
              <a:rPr lang="en-US" altLang="ja-JP" sz="3600" b="1" dirty="0">
                <a:latin typeface="Meiryo UI" panose="020B0604030504040204" pitchFamily="34" charset="-128"/>
                <a:ea typeface="Meiryo UI" panose="020B0604030504040204" pitchFamily="34" charset="-128"/>
              </a:rPr>
              <a:t>B/S</a:t>
            </a:r>
            <a:r>
              <a:rPr lang="ja-JP" altLang="en-US" sz="3600" b="1">
                <a:latin typeface="Meiryo UI" panose="020B0604030504040204" pitchFamily="34" charset="-128"/>
                <a:ea typeface="Meiryo UI" panose="020B0604030504040204" pitchFamily="34" charset="-128"/>
              </a:rPr>
              <a:t>分析）</a:t>
            </a:r>
            <a:endParaRPr lang="en-US" altLang="ja-JP" sz="3600" b="1" dirty="0">
              <a:latin typeface="Meiryo UI" panose="020B0604030504040204" pitchFamily="34" charset="-128"/>
              <a:ea typeface="Meiryo UI" panose="020B0604030504040204" pitchFamily="34" charset="-128"/>
            </a:endParaRPr>
          </a:p>
        </p:txBody>
      </p:sp>
      <p:sp>
        <p:nvSpPr>
          <p:cNvPr id="9" name="テキスト ボックス 8">
            <a:extLst>
              <a:ext uri="{FF2B5EF4-FFF2-40B4-BE49-F238E27FC236}">
                <a16:creationId xmlns:a16="http://schemas.microsoft.com/office/drawing/2014/main" id="{D1FEDC4B-16EB-BCDD-B6BA-B1C5F2CAA39E}"/>
              </a:ext>
            </a:extLst>
          </p:cNvPr>
          <p:cNvSpPr txBox="1"/>
          <p:nvPr/>
        </p:nvSpPr>
        <p:spPr>
          <a:xfrm>
            <a:off x="0" y="692696"/>
            <a:ext cx="9144000" cy="830997"/>
          </a:xfrm>
          <a:prstGeom prst="rect">
            <a:avLst/>
          </a:prstGeom>
          <a:noFill/>
        </p:spPr>
        <p:txBody>
          <a:bodyPr wrap="square">
            <a:spAutoFit/>
          </a:bodyPr>
          <a:lstStyle/>
          <a:p>
            <a:r>
              <a:rPr lang="ja-JP" altLang="en-US" sz="1600">
                <a:latin typeface="Meiryo UI" panose="020B0604030504040204" pitchFamily="34" charset="-128"/>
                <a:ea typeface="Meiryo UI" panose="020B0604030504040204" pitchFamily="34" charset="-128"/>
              </a:rPr>
              <a:t>下記のA社〜E社5社のバランスシート（単位は百万円）は日本の著名な上場企業のものですが、</a:t>
            </a:r>
            <a:br>
              <a:rPr lang="en-US" altLang="ja-JP" sz="1600" dirty="0">
                <a:latin typeface="Meiryo UI" panose="020B0604030504040204" pitchFamily="34" charset="-128"/>
                <a:ea typeface="Meiryo UI" panose="020B0604030504040204" pitchFamily="34" charset="-128"/>
              </a:rPr>
            </a:br>
            <a:r>
              <a:rPr lang="ja-JP" altLang="en-US" sz="1600">
                <a:latin typeface="Meiryo UI" panose="020B0604030504040204" pitchFamily="34" charset="-128"/>
                <a:ea typeface="Meiryo UI" panose="020B0604030504040204" pitchFamily="34" charset="-128"/>
              </a:rPr>
              <a:t>それぞれ日立製作所、JR東日本、伊藤忠、JT、ヤマダ電機のどの企業のものか当ててください。他と比べて資産の総量の大小を考察したり、割合を元にした特徴を踏まえ考察するとよいでしょう。</a:t>
            </a:r>
          </a:p>
        </p:txBody>
      </p:sp>
      <p:sp>
        <p:nvSpPr>
          <p:cNvPr id="5" name="テキスト ボックス 4">
            <a:extLst>
              <a:ext uri="{FF2B5EF4-FFF2-40B4-BE49-F238E27FC236}">
                <a16:creationId xmlns:a16="http://schemas.microsoft.com/office/drawing/2014/main" id="{5F4C16E6-CFF6-6CA7-2FC6-BDF4870D2715}"/>
              </a:ext>
            </a:extLst>
          </p:cNvPr>
          <p:cNvSpPr txBox="1"/>
          <p:nvPr/>
        </p:nvSpPr>
        <p:spPr>
          <a:xfrm>
            <a:off x="1449974" y="1650057"/>
            <a:ext cx="898003" cy="369332"/>
          </a:xfrm>
          <a:prstGeom prst="rect">
            <a:avLst/>
          </a:prstGeom>
          <a:noFill/>
        </p:spPr>
        <p:txBody>
          <a:bodyPr wrap="none" rtlCol="0">
            <a:spAutoFit/>
          </a:bodyPr>
          <a:lstStyle/>
          <a:p>
            <a:r>
              <a:rPr kumimoji="1" lang="en-US" altLang="ja-JP" b="1" dirty="0">
                <a:latin typeface="Meiryo UI" panose="020B0604030504040204" pitchFamily="34" charset="-128"/>
                <a:ea typeface="Meiryo UI" panose="020B0604030504040204" pitchFamily="34" charset="-128"/>
              </a:rPr>
              <a:t>A.</a:t>
            </a:r>
            <a:r>
              <a:rPr kumimoji="1" lang="ja-JP" altLang="en-US" b="1">
                <a:latin typeface="Meiryo UI" panose="020B0604030504040204" pitchFamily="34" charset="-128"/>
                <a:ea typeface="Meiryo UI" panose="020B0604030504040204" pitchFamily="34" charset="-128"/>
              </a:rPr>
              <a:t>日立</a:t>
            </a:r>
          </a:p>
        </p:txBody>
      </p:sp>
      <p:sp>
        <p:nvSpPr>
          <p:cNvPr id="6" name="テキスト ボックス 5">
            <a:extLst>
              <a:ext uri="{FF2B5EF4-FFF2-40B4-BE49-F238E27FC236}">
                <a16:creationId xmlns:a16="http://schemas.microsoft.com/office/drawing/2014/main" id="{CAD0E497-A24C-7558-7141-6D1CF66957B5}"/>
              </a:ext>
            </a:extLst>
          </p:cNvPr>
          <p:cNvSpPr txBox="1"/>
          <p:nvPr/>
        </p:nvSpPr>
        <p:spPr>
          <a:xfrm>
            <a:off x="4028103" y="1650057"/>
            <a:ext cx="990528" cy="369332"/>
          </a:xfrm>
          <a:prstGeom prst="rect">
            <a:avLst/>
          </a:prstGeom>
          <a:noFill/>
        </p:spPr>
        <p:txBody>
          <a:bodyPr wrap="none" rtlCol="0">
            <a:spAutoFit/>
          </a:bodyPr>
          <a:lstStyle/>
          <a:p>
            <a:r>
              <a:rPr lang="en-US" altLang="ja-JP" b="1" dirty="0">
                <a:latin typeface="Meiryo UI" panose="020B0604030504040204" pitchFamily="34" charset="-128"/>
                <a:ea typeface="Meiryo UI" panose="020B0604030504040204" pitchFamily="34" charset="-128"/>
              </a:rPr>
              <a:t>B.</a:t>
            </a:r>
            <a:r>
              <a:rPr lang="ja-JP" altLang="en-US" b="1">
                <a:latin typeface="Meiryo UI" panose="020B0604030504040204" pitchFamily="34" charset="-128"/>
                <a:ea typeface="Meiryo UI" panose="020B0604030504040204" pitchFamily="34" charset="-128"/>
              </a:rPr>
              <a:t>ヤマダ</a:t>
            </a:r>
            <a:endParaRPr kumimoji="1" lang="ja-JP" altLang="en-US" b="1">
              <a:latin typeface="Meiryo UI" panose="020B0604030504040204" pitchFamily="34" charset="-128"/>
              <a:ea typeface="Meiryo UI" panose="020B0604030504040204" pitchFamily="34" charset="-128"/>
            </a:endParaRPr>
          </a:p>
        </p:txBody>
      </p:sp>
      <p:sp>
        <p:nvSpPr>
          <p:cNvPr id="7" name="テキスト ボックス 6">
            <a:extLst>
              <a:ext uri="{FF2B5EF4-FFF2-40B4-BE49-F238E27FC236}">
                <a16:creationId xmlns:a16="http://schemas.microsoft.com/office/drawing/2014/main" id="{663A808A-399D-DD36-14B2-D1EAD71328C3}"/>
              </a:ext>
            </a:extLst>
          </p:cNvPr>
          <p:cNvSpPr txBox="1"/>
          <p:nvPr/>
        </p:nvSpPr>
        <p:spPr>
          <a:xfrm>
            <a:off x="6606232" y="1650057"/>
            <a:ext cx="944489" cy="369332"/>
          </a:xfrm>
          <a:prstGeom prst="rect">
            <a:avLst/>
          </a:prstGeom>
          <a:noFill/>
        </p:spPr>
        <p:txBody>
          <a:bodyPr wrap="none" rtlCol="0">
            <a:spAutoFit/>
          </a:bodyPr>
          <a:lstStyle/>
          <a:p>
            <a:r>
              <a:rPr kumimoji="1" lang="en-US" altLang="ja-JP" b="1" dirty="0">
                <a:latin typeface="Meiryo UI" panose="020B0604030504040204" pitchFamily="34" charset="-128"/>
                <a:ea typeface="Meiryo UI" panose="020B0604030504040204" pitchFamily="34" charset="-128"/>
              </a:rPr>
              <a:t>C.JR</a:t>
            </a:r>
            <a:r>
              <a:rPr kumimoji="1" lang="ja-JP" altLang="en-US" b="1">
                <a:latin typeface="Meiryo UI" panose="020B0604030504040204" pitchFamily="34" charset="-128"/>
                <a:ea typeface="Meiryo UI" panose="020B0604030504040204" pitchFamily="34" charset="-128"/>
              </a:rPr>
              <a:t>東</a:t>
            </a:r>
          </a:p>
        </p:txBody>
      </p:sp>
      <p:sp>
        <p:nvSpPr>
          <p:cNvPr id="8" name="テキスト ボックス 7">
            <a:extLst>
              <a:ext uri="{FF2B5EF4-FFF2-40B4-BE49-F238E27FC236}">
                <a16:creationId xmlns:a16="http://schemas.microsoft.com/office/drawing/2014/main" id="{8BBCE7A6-DD02-2088-8719-301894082599}"/>
              </a:ext>
            </a:extLst>
          </p:cNvPr>
          <p:cNvSpPr txBox="1"/>
          <p:nvPr/>
        </p:nvSpPr>
        <p:spPr>
          <a:xfrm>
            <a:off x="1500604" y="6444044"/>
            <a:ext cx="1134541" cy="369332"/>
          </a:xfrm>
          <a:prstGeom prst="rect">
            <a:avLst/>
          </a:prstGeom>
          <a:noFill/>
        </p:spPr>
        <p:txBody>
          <a:bodyPr wrap="none" rtlCol="0">
            <a:spAutoFit/>
          </a:bodyPr>
          <a:lstStyle/>
          <a:p>
            <a:r>
              <a:rPr kumimoji="1" lang="en-US" altLang="ja-JP" b="1" dirty="0">
                <a:latin typeface="Meiryo UI" panose="020B0604030504040204" pitchFamily="34" charset="-128"/>
                <a:ea typeface="Meiryo UI" panose="020B0604030504040204" pitchFamily="34" charset="-128"/>
              </a:rPr>
              <a:t>D.</a:t>
            </a:r>
            <a:r>
              <a:rPr kumimoji="1" lang="ja-JP" altLang="en-US" b="1">
                <a:latin typeface="Meiryo UI" panose="020B0604030504040204" pitchFamily="34" charset="-128"/>
                <a:ea typeface="Meiryo UI" panose="020B0604030504040204" pitchFamily="34" charset="-128"/>
              </a:rPr>
              <a:t>伊藤忠</a:t>
            </a:r>
          </a:p>
        </p:txBody>
      </p:sp>
      <p:sp>
        <p:nvSpPr>
          <p:cNvPr id="10" name="テキスト ボックス 9">
            <a:extLst>
              <a:ext uri="{FF2B5EF4-FFF2-40B4-BE49-F238E27FC236}">
                <a16:creationId xmlns:a16="http://schemas.microsoft.com/office/drawing/2014/main" id="{8329C7D8-63A3-AA10-F916-DE972B3391AE}"/>
              </a:ext>
            </a:extLst>
          </p:cNvPr>
          <p:cNvSpPr txBox="1"/>
          <p:nvPr/>
        </p:nvSpPr>
        <p:spPr>
          <a:xfrm>
            <a:off x="4078733" y="6444044"/>
            <a:ext cx="684803" cy="369332"/>
          </a:xfrm>
          <a:prstGeom prst="rect">
            <a:avLst/>
          </a:prstGeom>
          <a:noFill/>
        </p:spPr>
        <p:txBody>
          <a:bodyPr wrap="none" rtlCol="0">
            <a:spAutoFit/>
          </a:bodyPr>
          <a:lstStyle/>
          <a:p>
            <a:r>
              <a:rPr kumimoji="1" lang="en-US" altLang="ja-JP" b="1" dirty="0">
                <a:latin typeface="Meiryo UI" panose="020B0604030504040204" pitchFamily="34" charset="-128"/>
                <a:ea typeface="Meiryo UI" panose="020B0604030504040204" pitchFamily="34" charset="-128"/>
              </a:rPr>
              <a:t>E.JT</a:t>
            </a:r>
            <a:endParaRPr kumimoji="1" lang="ja-JP" altLang="en-US" b="1">
              <a:latin typeface="Meiryo UI" panose="020B0604030504040204" pitchFamily="34" charset="-128"/>
              <a:ea typeface="Meiryo UI" panose="020B0604030504040204" pitchFamily="34" charset="-128"/>
            </a:endParaRPr>
          </a:p>
        </p:txBody>
      </p:sp>
      <p:graphicFrame>
        <p:nvGraphicFramePr>
          <p:cNvPr id="11" name="表 10">
            <a:extLst>
              <a:ext uri="{FF2B5EF4-FFF2-40B4-BE49-F238E27FC236}">
                <a16:creationId xmlns:a16="http://schemas.microsoft.com/office/drawing/2014/main" id="{D79A83E3-B9BD-D4F7-C120-C755979DF87B}"/>
              </a:ext>
            </a:extLst>
          </p:cNvPr>
          <p:cNvGraphicFramePr>
            <a:graphicFrameLocks noGrp="1"/>
          </p:cNvGraphicFramePr>
          <p:nvPr>
            <p:extLst>
              <p:ext uri="{D42A27DB-BD31-4B8C-83A1-F6EECF244321}">
                <p14:modId xmlns:p14="http://schemas.microsoft.com/office/powerpoint/2010/main" val="3962868058"/>
              </p:ext>
            </p:extLst>
          </p:nvPr>
        </p:nvGraphicFramePr>
        <p:xfrm>
          <a:off x="1475639" y="2884379"/>
          <a:ext cx="1249101" cy="369332"/>
        </p:xfrm>
        <a:graphic>
          <a:graphicData uri="http://schemas.openxmlformats.org/drawingml/2006/table">
            <a:tbl>
              <a:tblPr>
                <a:tableStyleId>{5C22544A-7EE6-4342-B048-85BDC9FD1C3A}</a:tableStyleId>
              </a:tblPr>
              <a:tblGrid>
                <a:gridCol w="1249101">
                  <a:extLst>
                    <a:ext uri="{9D8B030D-6E8A-4147-A177-3AD203B41FA5}">
                      <a16:colId xmlns:a16="http://schemas.microsoft.com/office/drawing/2014/main" val="2405864781"/>
                    </a:ext>
                  </a:extLst>
                </a:gridCol>
              </a:tblGrid>
              <a:tr h="369332">
                <a:tc>
                  <a:txBody>
                    <a:bodyPr/>
                    <a:lstStyle/>
                    <a:p>
                      <a:pPr algn="l" fontAlgn="ctr"/>
                      <a:r>
                        <a:rPr lang="ja-JP" altLang="en-US" sz="1200" u="none" strike="noStrike">
                          <a:effectLst/>
                        </a:rPr>
                        <a:t>固定資産が多い</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4282914617"/>
                  </a:ext>
                </a:extLst>
              </a:tr>
            </a:tbl>
          </a:graphicData>
        </a:graphic>
      </p:graphicFrame>
      <p:graphicFrame>
        <p:nvGraphicFramePr>
          <p:cNvPr id="12" name="表 11">
            <a:extLst>
              <a:ext uri="{FF2B5EF4-FFF2-40B4-BE49-F238E27FC236}">
                <a16:creationId xmlns:a16="http://schemas.microsoft.com/office/drawing/2014/main" id="{ECB76CA5-93B0-8D2B-DBA9-872BC4622EF2}"/>
              </a:ext>
            </a:extLst>
          </p:cNvPr>
          <p:cNvGraphicFramePr>
            <a:graphicFrameLocks noGrp="1"/>
          </p:cNvGraphicFramePr>
          <p:nvPr>
            <p:extLst>
              <p:ext uri="{D42A27DB-BD31-4B8C-83A1-F6EECF244321}">
                <p14:modId xmlns:p14="http://schemas.microsoft.com/office/powerpoint/2010/main" val="2600346018"/>
              </p:ext>
            </p:extLst>
          </p:nvPr>
        </p:nvGraphicFramePr>
        <p:xfrm>
          <a:off x="3947933" y="2802935"/>
          <a:ext cx="1032670" cy="545688"/>
        </p:xfrm>
        <a:graphic>
          <a:graphicData uri="http://schemas.openxmlformats.org/drawingml/2006/table">
            <a:tbl>
              <a:tblPr>
                <a:tableStyleId>{5C22544A-7EE6-4342-B048-85BDC9FD1C3A}</a:tableStyleId>
              </a:tblPr>
              <a:tblGrid>
                <a:gridCol w="1032670">
                  <a:extLst>
                    <a:ext uri="{9D8B030D-6E8A-4147-A177-3AD203B41FA5}">
                      <a16:colId xmlns:a16="http://schemas.microsoft.com/office/drawing/2014/main" val="1673835099"/>
                    </a:ext>
                  </a:extLst>
                </a:gridCol>
              </a:tblGrid>
              <a:tr h="545688">
                <a:tc>
                  <a:txBody>
                    <a:bodyPr/>
                    <a:lstStyle/>
                    <a:p>
                      <a:pPr algn="l" fontAlgn="ctr"/>
                      <a:r>
                        <a:rPr lang="ja-JP" altLang="en-US" sz="1200" u="none" strike="noStrike">
                          <a:effectLst/>
                        </a:rPr>
                        <a:t>小売なので</a:t>
                      </a:r>
                      <a:endParaRPr lang="en-US" altLang="ja-JP" sz="1200" u="none" strike="noStrike" dirty="0">
                        <a:effectLst/>
                      </a:endParaRPr>
                    </a:p>
                    <a:p>
                      <a:pPr algn="l" fontAlgn="ctr"/>
                      <a:r>
                        <a:rPr lang="ja-JP" altLang="en-US" sz="1200" u="none" strike="noStrike">
                          <a:effectLst/>
                        </a:rPr>
                        <a:t>資産が少ない</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272694361"/>
                  </a:ext>
                </a:extLst>
              </a:tr>
            </a:tbl>
          </a:graphicData>
        </a:graphic>
      </p:graphicFrame>
      <p:graphicFrame>
        <p:nvGraphicFramePr>
          <p:cNvPr id="14" name="表 13">
            <a:extLst>
              <a:ext uri="{FF2B5EF4-FFF2-40B4-BE49-F238E27FC236}">
                <a16:creationId xmlns:a16="http://schemas.microsoft.com/office/drawing/2014/main" id="{A0BBC851-B928-F795-7989-DBDA63DB6EB2}"/>
              </a:ext>
            </a:extLst>
          </p:cNvPr>
          <p:cNvGraphicFramePr>
            <a:graphicFrameLocks noGrp="1"/>
          </p:cNvGraphicFramePr>
          <p:nvPr>
            <p:extLst>
              <p:ext uri="{D42A27DB-BD31-4B8C-83A1-F6EECF244321}">
                <p14:modId xmlns:p14="http://schemas.microsoft.com/office/powerpoint/2010/main" val="939604198"/>
              </p:ext>
            </p:extLst>
          </p:nvPr>
        </p:nvGraphicFramePr>
        <p:xfrm>
          <a:off x="6606232" y="2851248"/>
          <a:ext cx="1375092" cy="369332"/>
        </p:xfrm>
        <a:graphic>
          <a:graphicData uri="http://schemas.openxmlformats.org/drawingml/2006/table">
            <a:tbl>
              <a:tblPr>
                <a:tableStyleId>{5C22544A-7EE6-4342-B048-85BDC9FD1C3A}</a:tableStyleId>
              </a:tblPr>
              <a:tblGrid>
                <a:gridCol w="1375092">
                  <a:extLst>
                    <a:ext uri="{9D8B030D-6E8A-4147-A177-3AD203B41FA5}">
                      <a16:colId xmlns:a16="http://schemas.microsoft.com/office/drawing/2014/main" val="1359167628"/>
                    </a:ext>
                  </a:extLst>
                </a:gridCol>
              </a:tblGrid>
              <a:tr h="369332">
                <a:tc>
                  <a:txBody>
                    <a:bodyPr/>
                    <a:lstStyle/>
                    <a:p>
                      <a:pPr algn="l" fontAlgn="ctr"/>
                      <a:r>
                        <a:rPr lang="ja-JP" altLang="en-US" sz="1200" u="none" strike="noStrike">
                          <a:effectLst/>
                        </a:rPr>
                        <a:t>有形固定資産の塊</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017435859"/>
                  </a:ext>
                </a:extLst>
              </a:tr>
            </a:tbl>
          </a:graphicData>
        </a:graphic>
      </p:graphicFrame>
      <p:graphicFrame>
        <p:nvGraphicFramePr>
          <p:cNvPr id="15" name="表 14">
            <a:extLst>
              <a:ext uri="{FF2B5EF4-FFF2-40B4-BE49-F238E27FC236}">
                <a16:creationId xmlns:a16="http://schemas.microsoft.com/office/drawing/2014/main" id="{D4E61EDA-E436-FA37-1477-EFA4AC053B57}"/>
              </a:ext>
            </a:extLst>
          </p:cNvPr>
          <p:cNvGraphicFramePr>
            <a:graphicFrameLocks noGrp="1"/>
          </p:cNvGraphicFramePr>
          <p:nvPr>
            <p:extLst>
              <p:ext uri="{D42A27DB-BD31-4B8C-83A1-F6EECF244321}">
                <p14:modId xmlns:p14="http://schemas.microsoft.com/office/powerpoint/2010/main" val="3062662564"/>
              </p:ext>
            </p:extLst>
          </p:nvPr>
        </p:nvGraphicFramePr>
        <p:xfrm>
          <a:off x="1395400" y="5161355"/>
          <a:ext cx="1032670" cy="545688"/>
        </p:xfrm>
        <a:graphic>
          <a:graphicData uri="http://schemas.openxmlformats.org/drawingml/2006/table">
            <a:tbl>
              <a:tblPr>
                <a:tableStyleId>{5C22544A-7EE6-4342-B048-85BDC9FD1C3A}</a:tableStyleId>
              </a:tblPr>
              <a:tblGrid>
                <a:gridCol w="1032670">
                  <a:extLst>
                    <a:ext uri="{9D8B030D-6E8A-4147-A177-3AD203B41FA5}">
                      <a16:colId xmlns:a16="http://schemas.microsoft.com/office/drawing/2014/main" val="933547631"/>
                    </a:ext>
                  </a:extLst>
                </a:gridCol>
              </a:tblGrid>
              <a:tr h="545688">
                <a:tc>
                  <a:txBody>
                    <a:bodyPr/>
                    <a:lstStyle/>
                    <a:p>
                      <a:pPr algn="l" fontAlgn="ctr"/>
                      <a:r>
                        <a:rPr lang="ja-JP" altLang="en-US" sz="1200" u="none" strike="noStrike">
                          <a:effectLst/>
                        </a:rPr>
                        <a:t>投資その他の資産が多い</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834467944"/>
                  </a:ext>
                </a:extLst>
              </a:tr>
            </a:tbl>
          </a:graphicData>
        </a:graphic>
      </p:graphicFrame>
      <p:graphicFrame>
        <p:nvGraphicFramePr>
          <p:cNvPr id="16" name="表 15">
            <a:extLst>
              <a:ext uri="{FF2B5EF4-FFF2-40B4-BE49-F238E27FC236}">
                <a16:creationId xmlns:a16="http://schemas.microsoft.com/office/drawing/2014/main" id="{F9E957B5-E5BE-198F-AACF-E1E657EE0527}"/>
              </a:ext>
            </a:extLst>
          </p:cNvPr>
          <p:cNvGraphicFramePr>
            <a:graphicFrameLocks noGrp="1"/>
          </p:cNvGraphicFramePr>
          <p:nvPr>
            <p:extLst>
              <p:ext uri="{D42A27DB-BD31-4B8C-83A1-F6EECF244321}">
                <p14:modId xmlns:p14="http://schemas.microsoft.com/office/powerpoint/2010/main" val="3459789160"/>
              </p:ext>
            </p:extLst>
          </p:nvPr>
        </p:nvGraphicFramePr>
        <p:xfrm>
          <a:off x="3804860" y="4638840"/>
          <a:ext cx="1695194" cy="545688"/>
        </p:xfrm>
        <a:graphic>
          <a:graphicData uri="http://schemas.openxmlformats.org/drawingml/2006/table">
            <a:tbl>
              <a:tblPr>
                <a:tableStyleId>{5C22544A-7EE6-4342-B048-85BDC9FD1C3A}</a:tableStyleId>
              </a:tblPr>
              <a:tblGrid>
                <a:gridCol w="1695194">
                  <a:extLst>
                    <a:ext uri="{9D8B030D-6E8A-4147-A177-3AD203B41FA5}">
                      <a16:colId xmlns:a16="http://schemas.microsoft.com/office/drawing/2014/main" val="2630341243"/>
                    </a:ext>
                  </a:extLst>
                </a:gridCol>
              </a:tblGrid>
              <a:tr h="545688">
                <a:tc>
                  <a:txBody>
                    <a:bodyPr/>
                    <a:lstStyle/>
                    <a:p>
                      <a:pPr algn="l" fontAlgn="ctr"/>
                      <a:r>
                        <a:rPr lang="en" sz="1200" u="none" strike="noStrike" dirty="0">
                          <a:effectLst/>
                        </a:rPr>
                        <a:t>M&amp;A</a:t>
                      </a:r>
                      <a:r>
                        <a:rPr lang="ja-JP" altLang="en-US" sz="1200" u="none" strike="noStrike">
                          <a:effectLst/>
                        </a:rPr>
                        <a:t>のれん代として</a:t>
                      </a:r>
                      <a:br>
                        <a:rPr lang="en-US" altLang="ja-JP" sz="1200" u="none" strike="noStrike" dirty="0">
                          <a:effectLst/>
                        </a:rPr>
                      </a:br>
                      <a:r>
                        <a:rPr lang="ja-JP" altLang="en-US" sz="1200" u="none" strike="noStrike">
                          <a:effectLst/>
                        </a:rPr>
                        <a:t>無形固定資産が多い</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687319233"/>
                  </a:ext>
                </a:extLst>
              </a:tr>
            </a:tbl>
          </a:graphicData>
        </a:graphic>
      </p:graphicFrame>
    </p:spTree>
    <p:extLst>
      <p:ext uri="{BB962C8B-B14F-4D97-AF65-F5344CB8AC3E}">
        <p14:creationId xmlns:p14="http://schemas.microsoft.com/office/powerpoint/2010/main" val="1477681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36DCB47-D715-B59B-7D4C-50FA6740358A}"/>
              </a:ext>
            </a:extLst>
          </p:cNvPr>
          <p:cNvSpPr txBox="1">
            <a:spLocks/>
          </p:cNvSpPr>
          <p:nvPr/>
        </p:nvSpPr>
        <p:spPr>
          <a:xfrm>
            <a:off x="0" y="0"/>
            <a:ext cx="8798078" cy="776401"/>
          </a:xfrm>
          <a:prstGeom prst="rect">
            <a:avLst/>
          </a:prstGeom>
        </p:spPr>
        <p:txBody>
          <a:bodyPr anchor="b"/>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lang="ja-JP" altLang="en-US" sz="4000" b="1">
                <a:latin typeface="Meiryo UI" panose="020B0604030504040204" pitchFamily="34" charset="-128"/>
                <a:ea typeface="Meiryo UI" panose="020B0604030504040204" pitchFamily="34" charset="-128"/>
              </a:rPr>
              <a:t>自己紹介</a:t>
            </a:r>
          </a:p>
        </p:txBody>
      </p:sp>
      <p:sp>
        <p:nvSpPr>
          <p:cNvPr id="3" name="テキスト ボックス 2">
            <a:extLst>
              <a:ext uri="{FF2B5EF4-FFF2-40B4-BE49-F238E27FC236}">
                <a16:creationId xmlns:a16="http://schemas.microsoft.com/office/drawing/2014/main" id="{758D115B-E090-517C-778E-3EAC4FC0EE71}"/>
              </a:ext>
            </a:extLst>
          </p:cNvPr>
          <p:cNvSpPr txBox="1"/>
          <p:nvPr/>
        </p:nvSpPr>
        <p:spPr>
          <a:xfrm>
            <a:off x="251520" y="836712"/>
            <a:ext cx="8653244" cy="1846659"/>
          </a:xfrm>
          <a:prstGeom prst="rect">
            <a:avLst/>
          </a:prstGeom>
          <a:noFill/>
        </p:spPr>
        <p:txBody>
          <a:bodyPr wrap="square" rtlCol="0">
            <a:spAutoFit/>
          </a:bodyPr>
          <a:lstStyle/>
          <a:p>
            <a:r>
              <a:rPr kumimoji="1" lang="ja-JP" altLang="en-US" sz="2400" b="1">
                <a:solidFill>
                  <a:srgbClr val="0000FF"/>
                </a:solidFill>
                <a:latin typeface="Meiryo UI" panose="020B0604030504040204" pitchFamily="34" charset="-128"/>
                <a:ea typeface="Meiryo UI" panose="020B0604030504040204" pitchFamily="34" charset="-128"/>
              </a:rPr>
              <a:t>中川小学校、</a:t>
            </a:r>
            <a:r>
              <a:rPr lang="ja-JP" altLang="en-US" sz="2400" b="1">
                <a:solidFill>
                  <a:srgbClr val="0000FF"/>
                </a:solidFill>
                <a:latin typeface="Meiryo UI" panose="020B0604030504040204" pitchFamily="34" charset="-128"/>
                <a:ea typeface="Meiryo UI" panose="020B0604030504040204" pitchFamily="34" charset="-128"/>
              </a:rPr>
              <a:t>星和</a:t>
            </a:r>
            <a:r>
              <a:rPr kumimoji="1" lang="ja-JP" altLang="en-US" sz="2400" b="1">
                <a:solidFill>
                  <a:srgbClr val="0000FF"/>
                </a:solidFill>
                <a:latin typeface="Meiryo UI" panose="020B0604030504040204" pitchFamily="34" charset="-128"/>
                <a:ea typeface="Meiryo UI" panose="020B0604030504040204" pitchFamily="34" charset="-128"/>
              </a:rPr>
              <a:t>中学校、大垣北高校</a:t>
            </a:r>
            <a:r>
              <a:rPr kumimoji="1" lang="en-US" altLang="ja-JP" sz="2400" b="1" dirty="0">
                <a:solidFill>
                  <a:srgbClr val="0000FF"/>
                </a:solidFill>
                <a:latin typeface="Meiryo UI" panose="020B0604030504040204" pitchFamily="34" charset="-128"/>
                <a:ea typeface="Meiryo UI" panose="020B0604030504040204" pitchFamily="34" charset="-128"/>
              </a:rPr>
              <a:t> (</a:t>
            </a:r>
            <a:r>
              <a:rPr kumimoji="1" lang="ja-JP" altLang="en-US" sz="2400" b="1">
                <a:solidFill>
                  <a:srgbClr val="0000FF"/>
                </a:solidFill>
                <a:latin typeface="Meiryo UI" panose="020B0604030504040204" pitchFamily="34" charset="-128"/>
                <a:ea typeface="Meiryo UI" panose="020B0604030504040204" pitchFamily="34" charset="-128"/>
              </a:rPr>
              <a:t>平成</a:t>
            </a:r>
            <a:r>
              <a:rPr kumimoji="1" lang="en-US" altLang="ja-JP" sz="2400" b="1" dirty="0">
                <a:solidFill>
                  <a:srgbClr val="0000FF"/>
                </a:solidFill>
                <a:latin typeface="Meiryo UI" panose="020B0604030504040204" pitchFamily="34" charset="-128"/>
                <a:ea typeface="Meiryo UI" panose="020B0604030504040204" pitchFamily="34" charset="-128"/>
              </a:rPr>
              <a:t>4</a:t>
            </a:r>
            <a:r>
              <a:rPr kumimoji="1" lang="ja-JP" altLang="en-US" sz="2400" b="1">
                <a:solidFill>
                  <a:srgbClr val="0000FF"/>
                </a:solidFill>
                <a:latin typeface="Meiryo UI" panose="020B0604030504040204" pitchFamily="34" charset="-128"/>
                <a:ea typeface="Meiryo UI" panose="020B0604030504040204" pitchFamily="34" charset="-128"/>
              </a:rPr>
              <a:t>年、</a:t>
            </a:r>
            <a:r>
              <a:rPr kumimoji="1" lang="en-US" altLang="ja-JP" sz="2400" b="1" dirty="0">
                <a:solidFill>
                  <a:srgbClr val="0000FF"/>
                </a:solidFill>
                <a:latin typeface="Meiryo UI" panose="020B0604030504040204" pitchFamily="34" charset="-128"/>
                <a:ea typeface="Meiryo UI" panose="020B0604030504040204" pitchFamily="34" charset="-128"/>
              </a:rPr>
              <a:t>1992</a:t>
            </a:r>
            <a:r>
              <a:rPr kumimoji="1" lang="ja-JP" altLang="en-US" sz="2400" b="1">
                <a:solidFill>
                  <a:srgbClr val="0000FF"/>
                </a:solidFill>
                <a:latin typeface="Meiryo UI" panose="020B0604030504040204" pitchFamily="34" charset="-128"/>
                <a:ea typeface="Meiryo UI" panose="020B0604030504040204" pitchFamily="34" charset="-128"/>
              </a:rPr>
              <a:t>年卒</a:t>
            </a:r>
            <a:r>
              <a:rPr kumimoji="1" lang="en-US" altLang="ja-JP" sz="2400" b="1" dirty="0">
                <a:solidFill>
                  <a:srgbClr val="0000FF"/>
                </a:solidFill>
                <a:latin typeface="Meiryo UI" panose="020B0604030504040204" pitchFamily="34" charset="-128"/>
                <a:ea typeface="Meiryo UI" panose="020B0604030504040204" pitchFamily="34" charset="-128"/>
              </a:rPr>
              <a:t>)</a:t>
            </a:r>
            <a:br>
              <a:rPr lang="en-US" altLang="ja-JP" sz="2400" b="1" dirty="0">
                <a:solidFill>
                  <a:srgbClr val="0000FF"/>
                </a:solidFill>
                <a:latin typeface="Meiryo UI" panose="020B0604030504040204" pitchFamily="34" charset="-128"/>
                <a:ea typeface="Meiryo UI" panose="020B0604030504040204" pitchFamily="34" charset="-128"/>
              </a:rPr>
            </a:br>
            <a:r>
              <a:rPr kumimoji="1" lang="ja-JP" altLang="en-US">
                <a:latin typeface="Meiryo UI" panose="020B0604030504040204" pitchFamily="34" charset="-128"/>
                <a:ea typeface="Meiryo UI" panose="020B0604030504040204" pitchFamily="34" charset="-128"/>
              </a:rPr>
              <a:t>京都大学理学部→情報学研究科卒業（情報学修士）</a:t>
            </a:r>
            <a:endParaRPr lang="en-US" altLang="ja-JP" sz="2400" dirty="0">
              <a:latin typeface="Meiryo UI" panose="020B0604030504040204" pitchFamily="34" charset="-128"/>
              <a:ea typeface="Meiryo UI" panose="020B0604030504040204" pitchFamily="34" charset="-128"/>
            </a:endParaRPr>
          </a:p>
          <a:p>
            <a:r>
              <a:rPr kumimoji="1" lang="en-US" altLang="ja-JP" sz="2400" dirty="0">
                <a:latin typeface="Meiryo UI" panose="020B0604030504040204" pitchFamily="34" charset="-128"/>
                <a:ea typeface="Meiryo UI" panose="020B0604030504040204" pitchFamily="34" charset="-128"/>
              </a:rPr>
              <a:t>2000</a:t>
            </a:r>
            <a:r>
              <a:rPr kumimoji="1" lang="ja-JP" altLang="en-US" sz="2400">
                <a:latin typeface="Meiryo UI" panose="020B0604030504040204" pitchFamily="34" charset="-128"/>
                <a:ea typeface="Meiryo UI" panose="020B0604030504040204" pitchFamily="34" charset="-128"/>
              </a:rPr>
              <a:t>年</a:t>
            </a:r>
            <a:r>
              <a:rPr kumimoji="1" lang="en-US" altLang="ja-JP" sz="2400" dirty="0">
                <a:latin typeface="Meiryo UI" panose="020B0604030504040204" pitchFamily="34" charset="-128"/>
                <a:ea typeface="Meiryo UI" panose="020B0604030504040204" pitchFamily="34" charset="-128"/>
              </a:rPr>
              <a:t>	</a:t>
            </a:r>
            <a:r>
              <a:rPr kumimoji="1" lang="ja-JP" altLang="en-US" sz="2400" b="1">
                <a:solidFill>
                  <a:srgbClr val="0000FF"/>
                </a:solidFill>
                <a:latin typeface="Meiryo UI" panose="020B0604030504040204" pitchFamily="34" charset="-128"/>
                <a:ea typeface="Meiryo UI" panose="020B0604030504040204" pitchFamily="34" charset="-128"/>
              </a:rPr>
              <a:t>日本</a:t>
            </a:r>
            <a:r>
              <a:rPr kumimoji="1" lang="en-US" altLang="ja-JP" sz="2400" b="1" dirty="0">
                <a:solidFill>
                  <a:srgbClr val="0000FF"/>
                </a:solidFill>
                <a:latin typeface="Meiryo UI" panose="020B0604030504040204" pitchFamily="34" charset="-128"/>
                <a:ea typeface="Meiryo UI" panose="020B0604030504040204" pitchFamily="34" charset="-128"/>
              </a:rPr>
              <a:t>IBM</a:t>
            </a:r>
            <a:r>
              <a:rPr kumimoji="1" lang="ja-JP" altLang="en-US" sz="2400">
                <a:latin typeface="Meiryo UI" panose="020B0604030504040204" pitchFamily="34" charset="-128"/>
                <a:ea typeface="Meiryo UI" panose="020B0604030504040204" pitchFamily="34" charset="-128"/>
              </a:rPr>
              <a:t>入社、サービス事業における</a:t>
            </a:r>
            <a:r>
              <a:rPr kumimoji="1" lang="en-US" altLang="ja-JP" sz="2400" b="1" dirty="0">
                <a:solidFill>
                  <a:srgbClr val="0000FF"/>
                </a:solidFill>
                <a:latin typeface="Meiryo UI" panose="020B0604030504040204" pitchFamily="34" charset="-128"/>
                <a:ea typeface="Meiryo UI" panose="020B0604030504040204" pitchFamily="34" charset="-128"/>
              </a:rPr>
              <a:t>IT</a:t>
            </a:r>
            <a:r>
              <a:rPr kumimoji="1" lang="ja-JP" altLang="en-US" sz="2400" b="1">
                <a:solidFill>
                  <a:srgbClr val="0000FF"/>
                </a:solidFill>
                <a:latin typeface="Meiryo UI" panose="020B0604030504040204" pitchFamily="34" charset="-128"/>
                <a:ea typeface="Meiryo UI" panose="020B0604030504040204" pitchFamily="34" charset="-128"/>
              </a:rPr>
              <a:t>アーキテクト職</a:t>
            </a:r>
            <a:endParaRPr kumimoji="1" lang="en-US" altLang="ja-JP" sz="2400" b="1" dirty="0">
              <a:solidFill>
                <a:srgbClr val="0000FF"/>
              </a:solidFill>
              <a:latin typeface="Meiryo UI" panose="020B0604030504040204" pitchFamily="34" charset="-128"/>
              <a:ea typeface="Meiryo UI" panose="020B0604030504040204" pitchFamily="34" charset="-128"/>
            </a:endParaRPr>
          </a:p>
          <a:p>
            <a:r>
              <a:rPr kumimoji="1" lang="en-US" altLang="ja-JP" sz="2400" dirty="0">
                <a:latin typeface="Meiryo UI" panose="020B0604030504040204" pitchFamily="34" charset="-128"/>
                <a:ea typeface="Meiryo UI" panose="020B0604030504040204" pitchFamily="34" charset="-128"/>
              </a:rPr>
              <a:t>2017</a:t>
            </a:r>
            <a:r>
              <a:rPr kumimoji="1" lang="ja-JP" altLang="en-US" sz="2400">
                <a:latin typeface="Meiryo UI" panose="020B0604030504040204" pitchFamily="34" charset="-128"/>
                <a:ea typeface="Meiryo UI" panose="020B0604030504040204" pitchFamily="34" charset="-128"/>
              </a:rPr>
              <a:t>年</a:t>
            </a:r>
            <a:r>
              <a:rPr kumimoji="1" lang="en-US" altLang="ja-JP" sz="2400" dirty="0">
                <a:latin typeface="Meiryo UI" panose="020B0604030504040204" pitchFamily="34" charset="-128"/>
                <a:ea typeface="Meiryo UI" panose="020B0604030504040204" pitchFamily="34" charset="-128"/>
              </a:rPr>
              <a:t>	</a:t>
            </a:r>
            <a:r>
              <a:rPr kumimoji="1" lang="ja-JP" altLang="en-US" sz="2400">
                <a:latin typeface="Meiryo UI" panose="020B0604030504040204" pitchFamily="34" charset="-128"/>
                <a:ea typeface="Meiryo UI" panose="020B0604030504040204" pitchFamily="34" charset="-128"/>
              </a:rPr>
              <a:t>日本</a:t>
            </a:r>
            <a:r>
              <a:rPr kumimoji="1" lang="en-US" altLang="ja-JP" sz="2400" dirty="0">
                <a:latin typeface="Meiryo UI" panose="020B0604030504040204" pitchFamily="34" charset="-128"/>
                <a:ea typeface="Meiryo UI" panose="020B0604030504040204" pitchFamily="34" charset="-128"/>
              </a:rPr>
              <a:t>IBM</a:t>
            </a:r>
            <a:r>
              <a:rPr kumimoji="1" lang="ja-JP" altLang="en-US" sz="2400">
                <a:latin typeface="Meiryo UI" panose="020B0604030504040204" pitchFamily="34" charset="-128"/>
                <a:ea typeface="Meiryo UI" panose="020B0604030504040204" pitchFamily="34" charset="-128"/>
              </a:rPr>
              <a:t>退職</a:t>
            </a:r>
            <a:endParaRPr kumimoji="1" lang="en-US" altLang="ja-JP" sz="2400" dirty="0">
              <a:latin typeface="Meiryo UI" panose="020B0604030504040204" pitchFamily="34" charset="-128"/>
              <a:ea typeface="Meiryo UI" panose="020B0604030504040204" pitchFamily="34" charset="-128"/>
            </a:endParaRPr>
          </a:p>
          <a:p>
            <a:r>
              <a:rPr lang="en-US" altLang="ja-JP" sz="2400" dirty="0">
                <a:latin typeface="Meiryo UI" panose="020B0604030504040204" pitchFamily="34" charset="-128"/>
                <a:ea typeface="Meiryo UI" panose="020B0604030504040204" pitchFamily="34" charset="-128"/>
              </a:rPr>
              <a:t>2022</a:t>
            </a:r>
            <a:r>
              <a:rPr lang="ja-JP" altLang="en-US" sz="2400">
                <a:latin typeface="Meiryo UI" panose="020B0604030504040204" pitchFamily="34" charset="-128"/>
                <a:ea typeface="Meiryo UI" panose="020B0604030504040204" pitchFamily="34" charset="-128"/>
              </a:rPr>
              <a:t>年</a:t>
            </a:r>
            <a:r>
              <a:rPr lang="en-US" altLang="ja-JP" sz="2400" dirty="0">
                <a:latin typeface="Meiryo UI" panose="020B0604030504040204" pitchFamily="34" charset="-128"/>
                <a:ea typeface="Meiryo UI" panose="020B0604030504040204" pitchFamily="34" charset="-128"/>
              </a:rPr>
              <a:t>	</a:t>
            </a:r>
            <a:r>
              <a:rPr lang="ja-JP" altLang="en-US" sz="2400" b="1">
                <a:solidFill>
                  <a:srgbClr val="0000FF"/>
                </a:solidFill>
                <a:latin typeface="Meiryo UI" panose="020B0604030504040204" pitchFamily="34" charset="-128"/>
                <a:ea typeface="Meiryo UI" panose="020B0604030504040204" pitchFamily="34" charset="-128"/>
              </a:rPr>
              <a:t>大垣帰郷、上石津在住、ソフトピアワークショップ</a:t>
            </a:r>
            <a:r>
              <a:rPr lang="en-US" altLang="ja-JP" sz="2400" b="1" dirty="0">
                <a:solidFill>
                  <a:srgbClr val="0000FF"/>
                </a:solidFill>
                <a:latin typeface="Meiryo UI" panose="020B0604030504040204" pitchFamily="34" charset="-128"/>
                <a:ea typeface="Meiryo UI" panose="020B0604030504040204" pitchFamily="34" charset="-128"/>
              </a:rPr>
              <a:t>24</a:t>
            </a:r>
            <a:r>
              <a:rPr lang="ja-JP" altLang="en-US" sz="2400" b="1">
                <a:solidFill>
                  <a:srgbClr val="0000FF"/>
                </a:solidFill>
                <a:latin typeface="Meiryo UI" panose="020B0604030504040204" pitchFamily="34" charset="-128"/>
                <a:ea typeface="Meiryo UI" panose="020B0604030504040204" pitchFamily="34" charset="-128"/>
              </a:rPr>
              <a:t>入居</a:t>
            </a:r>
            <a:endParaRPr lang="en-US" altLang="ja-JP" sz="2400" b="1" dirty="0">
              <a:solidFill>
                <a:srgbClr val="0000FF"/>
              </a:solidFill>
              <a:latin typeface="Meiryo UI" panose="020B0604030504040204" pitchFamily="34" charset="-128"/>
              <a:ea typeface="Meiryo UI" panose="020B0604030504040204" pitchFamily="34" charset="-128"/>
            </a:endParaRPr>
          </a:p>
        </p:txBody>
      </p:sp>
      <p:sp>
        <p:nvSpPr>
          <p:cNvPr id="4" name="正方形/長方形 3">
            <a:extLst>
              <a:ext uri="{FF2B5EF4-FFF2-40B4-BE49-F238E27FC236}">
                <a16:creationId xmlns:a16="http://schemas.microsoft.com/office/drawing/2014/main" id="{A18FC482-1D54-B370-E804-7EF6553F7D42}"/>
              </a:ext>
            </a:extLst>
          </p:cNvPr>
          <p:cNvSpPr/>
          <p:nvPr/>
        </p:nvSpPr>
        <p:spPr>
          <a:xfrm>
            <a:off x="-36512" y="2755379"/>
            <a:ext cx="3054946" cy="37890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2400" b="1">
                <a:solidFill>
                  <a:schemeClr val="tx1"/>
                </a:solidFill>
                <a:latin typeface="Meiryo UI" panose="020B0604030504040204" pitchFamily="34" charset="-128"/>
                <a:ea typeface="Meiryo UI" panose="020B0604030504040204" pitchFamily="34" charset="-128"/>
              </a:rPr>
              <a:t>株式会社リーサ</a:t>
            </a:r>
            <a:endParaRPr kumimoji="1" lang="en-US" altLang="ja-JP" sz="2400" b="1" dirty="0">
              <a:solidFill>
                <a:schemeClr val="tx1"/>
              </a:solidFill>
              <a:latin typeface="Meiryo UI" panose="020B0604030504040204" pitchFamily="34" charset="-128"/>
              <a:ea typeface="Meiryo UI" panose="020B0604030504040204" pitchFamily="34" charset="-128"/>
            </a:endParaRPr>
          </a:p>
          <a:p>
            <a:pPr marL="180975" indent="-180975">
              <a:buFont typeface="Arial" panose="020B0604020202020204" pitchFamily="34" charset="0"/>
              <a:buChar char="•"/>
            </a:pPr>
            <a:r>
              <a:rPr lang="en-US" altLang="ja-JP" dirty="0">
                <a:solidFill>
                  <a:schemeClr val="tx1"/>
                </a:solidFill>
                <a:latin typeface="Meiryo UI" panose="020B0604030504040204" pitchFamily="34" charset="-128"/>
                <a:ea typeface="Meiryo UI" panose="020B0604030504040204" pitchFamily="34" charset="-128"/>
              </a:rPr>
              <a:t>AI</a:t>
            </a:r>
            <a:r>
              <a:rPr lang="ja-JP" altLang="en-US">
                <a:solidFill>
                  <a:schemeClr val="tx1"/>
                </a:solidFill>
                <a:latin typeface="Meiryo UI" panose="020B0604030504040204" pitchFamily="34" charset="-128"/>
                <a:ea typeface="Meiryo UI" panose="020B0604030504040204" pitchFamily="34" charset="-128"/>
              </a:rPr>
              <a:t>アプリ開発と</a:t>
            </a:r>
            <a:r>
              <a:rPr lang="en-US" altLang="ja-JP" dirty="0">
                <a:solidFill>
                  <a:schemeClr val="tx1"/>
                </a:solidFill>
                <a:latin typeface="Meiryo UI" panose="020B0604030504040204" pitchFamily="34" charset="-128"/>
                <a:ea typeface="Meiryo UI" panose="020B0604030504040204" pitchFamily="34" charset="-128"/>
              </a:rPr>
              <a:t>DX</a:t>
            </a:r>
            <a:r>
              <a:rPr lang="ja-JP" altLang="en-US">
                <a:solidFill>
                  <a:schemeClr val="tx1"/>
                </a:solidFill>
                <a:latin typeface="Meiryo UI" panose="020B0604030504040204" pitchFamily="34" charset="-128"/>
                <a:ea typeface="Meiryo UI" panose="020B0604030504040204" pitchFamily="34" charset="-128"/>
              </a:rPr>
              <a:t>コンサル</a:t>
            </a:r>
            <a:endParaRPr lang="en-US" altLang="ja-JP" dirty="0">
              <a:solidFill>
                <a:schemeClr val="tx1"/>
              </a:solidFill>
              <a:latin typeface="Meiryo UI" panose="020B0604030504040204" pitchFamily="34" charset="-128"/>
              <a:ea typeface="Meiryo UI" panose="020B0604030504040204" pitchFamily="34" charset="-128"/>
            </a:endParaRPr>
          </a:p>
          <a:p>
            <a:pPr marL="180975" indent="-180975">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生成</a:t>
            </a:r>
            <a:r>
              <a:rPr lang="en-US" altLang="ja-JP" dirty="0">
                <a:solidFill>
                  <a:schemeClr val="tx1"/>
                </a:solidFill>
                <a:latin typeface="Meiryo UI" panose="020B0604030504040204" pitchFamily="34" charset="-128"/>
                <a:ea typeface="Meiryo UI" panose="020B0604030504040204" pitchFamily="34" charset="-128"/>
              </a:rPr>
              <a:t>AI</a:t>
            </a:r>
            <a:r>
              <a:rPr lang="ja-JP" altLang="en-US">
                <a:solidFill>
                  <a:schemeClr val="tx1"/>
                </a:solidFill>
                <a:latin typeface="Meiryo UI" panose="020B0604030504040204" pitchFamily="34" charset="-128"/>
                <a:ea typeface="Meiryo UI" panose="020B0604030504040204" pitchFamily="34" charset="-128"/>
              </a:rPr>
              <a:t>アプリ「</a:t>
            </a:r>
            <a:r>
              <a:rPr lang="en-US" altLang="ja-JP" sz="2000" b="1" dirty="0">
                <a:solidFill>
                  <a:srgbClr val="0000FF"/>
                </a:solidFill>
                <a:latin typeface="Meiryo UI" panose="020B0604030504040204" pitchFamily="34" charset="-128"/>
                <a:ea typeface="Meiryo UI" panose="020B0604030504040204" pitchFamily="34" charset="-128"/>
              </a:rPr>
              <a:t>AMATE</a:t>
            </a:r>
            <a:r>
              <a:rPr lang="ja-JP" altLang="en-US">
                <a:solidFill>
                  <a:schemeClr val="tx1"/>
                </a:solidFill>
                <a:latin typeface="Meiryo UI" panose="020B0604030504040204" pitchFamily="34" charset="-128"/>
                <a:ea typeface="Meiryo UI" panose="020B0604030504040204" pitchFamily="34" charset="-128"/>
              </a:rPr>
              <a:t>」</a:t>
            </a:r>
            <a:r>
              <a:rPr lang="en-US" altLang="ja-JP" baseline="30000" dirty="0">
                <a:solidFill>
                  <a:schemeClr val="tx1"/>
                </a:solidFill>
                <a:latin typeface="Meiryo UI" panose="020B0604030504040204" pitchFamily="34" charset="-128"/>
                <a:ea typeface="Meiryo UI" panose="020B0604030504040204" pitchFamily="34" charset="-128"/>
              </a:rPr>
              <a:t>※</a:t>
            </a:r>
            <a:endParaRPr lang="en-US" altLang="ja-JP" dirty="0">
              <a:solidFill>
                <a:schemeClr val="tx1"/>
              </a:solidFill>
              <a:latin typeface="Meiryo UI" panose="020B0604030504040204" pitchFamily="34" charset="-128"/>
              <a:ea typeface="Meiryo UI" panose="020B0604030504040204" pitchFamily="34" charset="-128"/>
            </a:endParaRPr>
          </a:p>
        </p:txBody>
      </p:sp>
      <p:sp>
        <p:nvSpPr>
          <p:cNvPr id="5" name="正方形/長方形 4">
            <a:extLst>
              <a:ext uri="{FF2B5EF4-FFF2-40B4-BE49-F238E27FC236}">
                <a16:creationId xmlns:a16="http://schemas.microsoft.com/office/drawing/2014/main" id="{F72CC6A0-73A5-76C6-ABE9-D44C12EC73D9}"/>
              </a:ext>
            </a:extLst>
          </p:cNvPr>
          <p:cNvSpPr/>
          <p:nvPr/>
        </p:nvSpPr>
        <p:spPr>
          <a:xfrm>
            <a:off x="5796137" y="2755379"/>
            <a:ext cx="3312367" cy="37890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2400" b="1">
                <a:solidFill>
                  <a:schemeClr val="tx1"/>
                </a:solidFill>
                <a:latin typeface="Meiryo UI" panose="020B0604030504040204" pitchFamily="34" charset="-128"/>
                <a:ea typeface="Meiryo UI" panose="020B0604030504040204" pitchFamily="34" charset="-128"/>
              </a:rPr>
              <a:t>株式会社インテック</a:t>
            </a:r>
            <a:endParaRPr kumimoji="1" lang="en-US" altLang="ja-JP" sz="2400" b="1" dirty="0">
              <a:solidFill>
                <a:schemeClr val="tx1"/>
              </a:solidFill>
              <a:latin typeface="Meiryo UI" panose="020B0604030504040204" pitchFamily="34" charset="-128"/>
              <a:ea typeface="Meiryo UI" panose="020B0604030504040204" pitchFamily="34" charset="-128"/>
            </a:endParaRPr>
          </a:p>
          <a:p>
            <a:pPr algn="ctr"/>
            <a:r>
              <a:rPr lang="ja-JP" altLang="en-US">
                <a:solidFill>
                  <a:schemeClr val="tx1"/>
                </a:solidFill>
                <a:latin typeface="Meiryo UI" panose="020B0604030504040204" pitchFamily="34" charset="-128"/>
                <a:ea typeface="Meiryo UI" panose="020B0604030504040204" pitchFamily="34" charset="-128"/>
              </a:rPr>
              <a:t>ﾊﾞﾝｷﾝｸﾞﾋﾞｼﾞﾈｽ事業本部</a:t>
            </a:r>
            <a:br>
              <a:rPr lang="en-US" altLang="ja-JP" dirty="0">
                <a:solidFill>
                  <a:schemeClr val="tx1"/>
                </a:solidFill>
                <a:latin typeface="Meiryo UI" panose="020B0604030504040204" pitchFamily="34" charset="-128"/>
                <a:ea typeface="Meiryo UI" panose="020B0604030504040204" pitchFamily="34" charset="-128"/>
              </a:rPr>
            </a:br>
            <a:r>
              <a:rPr lang="ja-JP" altLang="en-US">
                <a:solidFill>
                  <a:schemeClr val="tx1"/>
                </a:solidFill>
                <a:latin typeface="Meiryo UI" panose="020B0604030504040204" pitchFamily="34" charset="-128"/>
                <a:ea typeface="Meiryo UI" panose="020B0604030504040204" pitchFamily="34" charset="-128"/>
              </a:rPr>
              <a:t>事業企画部　技術顧問</a:t>
            </a:r>
            <a:endParaRPr lang="en-US" altLang="ja-JP" dirty="0">
              <a:solidFill>
                <a:schemeClr val="tx1"/>
              </a:solidFill>
              <a:latin typeface="Meiryo UI" panose="020B0604030504040204" pitchFamily="34" charset="-128"/>
              <a:ea typeface="Meiryo UI" panose="020B0604030504040204" pitchFamily="34" charset="-128"/>
            </a:endParaRPr>
          </a:p>
          <a:p>
            <a:pPr algn="ctr"/>
            <a:endParaRPr lang="en-US" altLang="ja-JP" sz="1200" dirty="0">
              <a:solidFill>
                <a:schemeClr val="tx1"/>
              </a:solidFill>
              <a:latin typeface="Meiryo UI" panose="020B0604030504040204" pitchFamily="34" charset="-128"/>
              <a:ea typeface="Meiryo UI" panose="020B0604030504040204" pitchFamily="34" charset="-128"/>
            </a:endParaRPr>
          </a:p>
          <a:p>
            <a:pPr marL="180975" indent="-180975">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大垣共立銀行様、十六銀行様にも採用いただいている</a:t>
            </a:r>
            <a:br>
              <a:rPr lang="en-US" altLang="ja-JP" dirty="0">
                <a:solidFill>
                  <a:schemeClr val="tx1"/>
                </a:solidFill>
                <a:latin typeface="Meiryo UI" panose="020B0604030504040204" pitchFamily="34" charset="-128"/>
                <a:ea typeface="Meiryo UI" panose="020B0604030504040204" pitchFamily="34" charset="-128"/>
              </a:rPr>
            </a:br>
            <a:r>
              <a:rPr lang="ja-JP" altLang="en-US">
                <a:solidFill>
                  <a:schemeClr val="tx1"/>
                </a:solidFill>
                <a:latin typeface="Meiryo UI" panose="020B0604030504040204" pitchFamily="34" charset="-128"/>
                <a:ea typeface="Meiryo UI" panose="020B0604030504040204" pitchFamily="34" charset="-128"/>
              </a:rPr>
              <a:t>地銀向け</a:t>
            </a:r>
            <a:r>
              <a:rPr lang="en-US" altLang="ja-JP" dirty="0">
                <a:solidFill>
                  <a:schemeClr val="tx1"/>
                </a:solidFill>
                <a:latin typeface="Meiryo UI" panose="020B0604030504040204" pitchFamily="34" charset="-128"/>
                <a:ea typeface="Meiryo UI" panose="020B0604030504040204" pitchFamily="34" charset="-128"/>
              </a:rPr>
              <a:t>CRM</a:t>
            </a:r>
            <a:r>
              <a:rPr lang="ja-JP" altLang="en-US">
                <a:solidFill>
                  <a:schemeClr val="tx1"/>
                </a:solidFill>
                <a:latin typeface="Meiryo UI" panose="020B0604030504040204" pitchFamily="34" charset="-128"/>
                <a:ea typeface="Meiryo UI" panose="020B0604030504040204" pitchFamily="34" charset="-128"/>
              </a:rPr>
              <a:t>「エフキューブ」を開発・運用する事業部</a:t>
            </a:r>
            <a:endParaRPr lang="en-US" altLang="ja-JP" dirty="0">
              <a:solidFill>
                <a:schemeClr val="tx1"/>
              </a:solidFill>
              <a:latin typeface="Meiryo UI" panose="020B0604030504040204" pitchFamily="34" charset="-128"/>
              <a:ea typeface="Meiryo UI" panose="020B0604030504040204" pitchFamily="34" charset="-128"/>
            </a:endParaRPr>
          </a:p>
          <a:p>
            <a:pPr marL="180975" indent="-180975">
              <a:buFont typeface="Arial" panose="020B0604020202020204" pitchFamily="34" charset="0"/>
              <a:buChar char="•"/>
            </a:pPr>
            <a:r>
              <a:rPr lang="ja-JP" altLang="en-US" i="0">
                <a:solidFill>
                  <a:srgbClr val="1D1D1F"/>
                </a:solidFill>
                <a:effectLst/>
                <a:latin typeface="Meiryo UI" panose="020B0604030504040204" pitchFamily="34" charset="-128"/>
                <a:ea typeface="Meiryo UI" panose="020B0604030504040204" pitchFamily="34" charset="-128"/>
              </a:rPr>
              <a:t>スマホアプリ開発のプログラマ</a:t>
            </a:r>
            <a:br>
              <a:rPr lang="en-US" altLang="ja-JP" i="0" dirty="0">
                <a:solidFill>
                  <a:srgbClr val="1D1D1F"/>
                </a:solidFill>
                <a:effectLst/>
                <a:latin typeface="Meiryo UI" panose="020B0604030504040204" pitchFamily="34" charset="-128"/>
                <a:ea typeface="Meiryo UI" panose="020B0604030504040204" pitchFamily="34" charset="-128"/>
              </a:rPr>
            </a:br>
            <a:r>
              <a:rPr lang="ja-JP" altLang="en-US" i="0">
                <a:solidFill>
                  <a:srgbClr val="1D1D1F"/>
                </a:solidFill>
                <a:effectLst/>
                <a:latin typeface="Meiryo UI" panose="020B0604030504040204" pitchFamily="34" charset="-128"/>
                <a:ea typeface="Meiryo UI" panose="020B0604030504040204" pitchFamily="34" charset="-128"/>
              </a:rPr>
              <a:t>育成支援、</a:t>
            </a:r>
            <a:br>
              <a:rPr lang="en-US" altLang="ja-JP" i="0" dirty="0">
                <a:solidFill>
                  <a:srgbClr val="1D1D1F"/>
                </a:solidFill>
                <a:effectLst/>
                <a:latin typeface="Meiryo UI" panose="020B0604030504040204" pitchFamily="34" charset="-128"/>
                <a:ea typeface="Meiryo UI" panose="020B0604030504040204" pitchFamily="34" charset="-128"/>
              </a:rPr>
            </a:br>
            <a:r>
              <a:rPr lang="ja-JP" altLang="en-US" i="0">
                <a:solidFill>
                  <a:srgbClr val="1D1D1F"/>
                </a:solidFill>
                <a:effectLst/>
                <a:latin typeface="Meiryo UI" panose="020B0604030504040204" pitchFamily="34" charset="-128"/>
                <a:ea typeface="Meiryo UI" panose="020B0604030504040204" pitchFamily="34" charset="-128"/>
              </a:rPr>
              <a:t>要員提案・募集</a:t>
            </a:r>
            <a:br>
              <a:rPr lang="en-US" altLang="ja-JP" i="0" dirty="0">
                <a:solidFill>
                  <a:srgbClr val="1D1D1F"/>
                </a:solidFill>
                <a:effectLst/>
                <a:latin typeface="Meiryo UI" panose="020B0604030504040204" pitchFamily="34" charset="-128"/>
                <a:ea typeface="Meiryo UI" panose="020B0604030504040204" pitchFamily="34" charset="-128"/>
              </a:rPr>
            </a:br>
            <a:r>
              <a:rPr lang="ja-JP" altLang="en-US" i="0">
                <a:solidFill>
                  <a:srgbClr val="1D1D1F"/>
                </a:solidFill>
                <a:effectLst/>
                <a:latin typeface="Meiryo UI" panose="020B0604030504040204" pitchFamily="34" charset="-128"/>
                <a:ea typeface="Meiryo UI" panose="020B0604030504040204" pitchFamily="34" charset="-128"/>
              </a:rPr>
              <a:t>アプ「</a:t>
            </a:r>
            <a:r>
              <a:rPr lang="en-US" altLang="ja-JP" i="0" dirty="0">
                <a:solidFill>
                  <a:srgbClr val="1D1D1F"/>
                </a:solidFill>
                <a:effectLst/>
                <a:latin typeface="Meiryo UI" panose="020B0604030504040204" pitchFamily="34" charset="-128"/>
                <a:ea typeface="Meiryo UI" panose="020B0604030504040204" pitchFamily="34" charset="-128"/>
              </a:rPr>
              <a:t>i-soda</a:t>
            </a:r>
            <a:r>
              <a:rPr lang="ja-JP" altLang="en-US" i="0">
                <a:solidFill>
                  <a:srgbClr val="1D1D1F"/>
                </a:solidFill>
                <a:effectLst/>
                <a:latin typeface="Meiryo UI" panose="020B0604030504040204" pitchFamily="34" charset="-128"/>
                <a:ea typeface="Meiryo UI" panose="020B0604030504040204" pitchFamily="34" charset="-128"/>
              </a:rPr>
              <a:t>」</a:t>
            </a:r>
            <a:br>
              <a:rPr lang="en-US" altLang="ja-JP" dirty="0">
                <a:solidFill>
                  <a:srgbClr val="1D1D1F"/>
                </a:solidFill>
                <a:latin typeface="Meiryo UI" panose="020B0604030504040204" pitchFamily="34" charset="-128"/>
                <a:ea typeface="Meiryo UI" panose="020B0604030504040204" pitchFamily="34" charset="-128"/>
              </a:rPr>
            </a:br>
            <a:r>
              <a:rPr lang="ja-JP" altLang="en-US" i="0">
                <a:solidFill>
                  <a:srgbClr val="1D1D1F"/>
                </a:solidFill>
                <a:effectLst/>
                <a:latin typeface="Meiryo UI" panose="020B0604030504040204" pitchFamily="34" charset="-128"/>
                <a:ea typeface="Meiryo UI" panose="020B0604030504040204" pitchFamily="34" charset="-128"/>
              </a:rPr>
              <a:t>リリリースに貢献</a:t>
            </a:r>
          </a:p>
        </p:txBody>
      </p:sp>
      <p:sp>
        <p:nvSpPr>
          <p:cNvPr id="6" name="正方形/長方形 5">
            <a:extLst>
              <a:ext uri="{FF2B5EF4-FFF2-40B4-BE49-F238E27FC236}">
                <a16:creationId xmlns:a16="http://schemas.microsoft.com/office/drawing/2014/main" id="{27EFECB4-CF1A-C186-C2B5-D9B543C0E02B}"/>
              </a:ext>
            </a:extLst>
          </p:cNvPr>
          <p:cNvSpPr/>
          <p:nvPr/>
        </p:nvSpPr>
        <p:spPr>
          <a:xfrm>
            <a:off x="2735098" y="2755379"/>
            <a:ext cx="3205054" cy="37890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kumimoji="1" lang="ja-JP" altLang="en-US" sz="2400" b="1">
                <a:solidFill>
                  <a:schemeClr val="tx1"/>
                </a:solidFill>
                <a:latin typeface="Meiryo UI" panose="020B0604030504040204" pitchFamily="34" charset="-128"/>
                <a:ea typeface="Meiryo UI" panose="020B0604030504040204" pitchFamily="34" charset="-128"/>
              </a:rPr>
              <a:t>株式会社ブリスコラ</a:t>
            </a:r>
          </a:p>
          <a:p>
            <a:pPr algn="ctr"/>
            <a:r>
              <a:rPr lang="en" altLang="ja-JP" b="0" i="0" dirty="0">
                <a:solidFill>
                  <a:srgbClr val="000000"/>
                </a:solidFill>
                <a:effectLst/>
                <a:latin typeface="Meiryo UI" panose="020B0604030504040204" pitchFamily="34" charset="-128"/>
                <a:ea typeface="Meiryo UI" panose="020B0604030504040204" pitchFamily="34" charset="-128"/>
              </a:rPr>
              <a:t>DX Education Center</a:t>
            </a:r>
            <a:r>
              <a:rPr lang="ja-JP" altLang="en-US" b="0" i="0">
                <a:solidFill>
                  <a:srgbClr val="000000"/>
                </a:solidFill>
                <a:effectLst/>
                <a:latin typeface="Meiryo UI" panose="020B0604030504040204" pitchFamily="34" charset="-128"/>
                <a:ea typeface="Meiryo UI" panose="020B0604030504040204" pitchFamily="34" charset="-128"/>
              </a:rPr>
              <a:t>長</a:t>
            </a:r>
            <a:endParaRPr lang="en-US" altLang="ja-JP" b="0" i="0" dirty="0">
              <a:solidFill>
                <a:srgbClr val="000000"/>
              </a:solidFill>
              <a:effectLst/>
              <a:latin typeface="Meiryo UI" panose="020B0604030504040204" pitchFamily="34" charset="-128"/>
              <a:ea typeface="Meiryo UI" panose="020B0604030504040204" pitchFamily="34" charset="-128"/>
            </a:endParaRPr>
          </a:p>
          <a:p>
            <a:pPr algn="ctr"/>
            <a:endParaRPr lang="en-US" altLang="ja-JP" sz="800" dirty="0">
              <a:solidFill>
                <a:srgbClr val="000000"/>
              </a:solidFill>
              <a:latin typeface="Meiryo UI" panose="020B0604030504040204" pitchFamily="34" charset="-128"/>
              <a:ea typeface="Meiryo UI" panose="020B0604030504040204" pitchFamily="34" charset="-128"/>
            </a:endParaRPr>
          </a:p>
          <a:p>
            <a:pPr marL="180975" indent="-180975">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米国</a:t>
            </a:r>
            <a:r>
              <a:rPr lang="en-US" altLang="ja-JP" dirty="0">
                <a:solidFill>
                  <a:schemeClr val="tx1"/>
                </a:solidFill>
                <a:latin typeface="Meiryo UI" panose="020B0604030504040204" pitchFamily="34" charset="-128"/>
                <a:ea typeface="Meiryo UI" panose="020B0604030504040204" pitchFamily="34" charset="-128"/>
              </a:rPr>
              <a:t>Kong</a:t>
            </a:r>
            <a:r>
              <a:rPr lang="ja-JP" altLang="en-US">
                <a:solidFill>
                  <a:schemeClr val="tx1"/>
                </a:solidFill>
                <a:latin typeface="Meiryo UI" panose="020B0604030504040204" pitchFamily="34" charset="-128"/>
                <a:ea typeface="Meiryo UI" panose="020B0604030504040204" pitchFamily="34" charset="-128"/>
              </a:rPr>
              <a:t>をベースとする</a:t>
            </a:r>
            <a:r>
              <a:rPr lang="en-US" altLang="ja-JP" dirty="0">
                <a:solidFill>
                  <a:schemeClr val="tx1"/>
                </a:solidFill>
                <a:latin typeface="Meiryo UI" panose="020B0604030504040204" pitchFamily="34" charset="-128"/>
                <a:ea typeface="Meiryo UI" panose="020B0604030504040204" pitchFamily="34" charset="-128"/>
              </a:rPr>
              <a:t>API</a:t>
            </a:r>
            <a:br>
              <a:rPr lang="en-US" altLang="ja-JP" dirty="0">
                <a:solidFill>
                  <a:schemeClr val="tx1"/>
                </a:solidFill>
                <a:latin typeface="Meiryo UI" panose="020B0604030504040204" pitchFamily="34" charset="-128"/>
                <a:ea typeface="Meiryo UI" panose="020B0604030504040204" pitchFamily="34" charset="-128"/>
              </a:rPr>
            </a:br>
            <a:r>
              <a:rPr lang="ja-JP" altLang="en-US">
                <a:solidFill>
                  <a:schemeClr val="tx1"/>
                </a:solidFill>
                <a:latin typeface="Meiryo UI" panose="020B0604030504040204" pitchFamily="34" charset="-128"/>
                <a:ea typeface="Meiryo UI" panose="020B0604030504040204" pitchFamily="34" charset="-128"/>
              </a:rPr>
              <a:t>プラットフォームを扱う</a:t>
            </a:r>
            <a:r>
              <a:rPr lang="en-US" altLang="ja-JP" dirty="0">
                <a:solidFill>
                  <a:schemeClr val="tx1"/>
                </a:solidFill>
                <a:latin typeface="Meiryo UI" panose="020B0604030504040204" pitchFamily="34" charset="-128"/>
                <a:ea typeface="Meiryo UI" panose="020B0604030504040204" pitchFamily="34" charset="-128"/>
              </a:rPr>
              <a:t>(</a:t>
            </a:r>
            <a:r>
              <a:rPr lang="ja-JP" altLang="en-US">
                <a:solidFill>
                  <a:schemeClr val="tx1"/>
                </a:solidFill>
                <a:latin typeface="Meiryo UI" panose="020B0604030504040204" pitchFamily="34" charset="-128"/>
                <a:ea typeface="Meiryo UI" panose="020B0604030504040204" pitchFamily="34" charset="-128"/>
              </a:rPr>
              <a:t>政府</a:t>
            </a:r>
            <a:br>
              <a:rPr lang="en-US" altLang="ja-JP" dirty="0">
                <a:solidFill>
                  <a:schemeClr val="tx1"/>
                </a:solidFill>
                <a:latin typeface="Meiryo UI" panose="020B0604030504040204" pitchFamily="34" charset="-128"/>
                <a:ea typeface="Meiryo UI" panose="020B0604030504040204" pitchFamily="34" charset="-128"/>
              </a:rPr>
            </a:br>
            <a:r>
              <a:rPr lang="ja-JP" altLang="en-US">
                <a:solidFill>
                  <a:schemeClr val="tx1"/>
                </a:solidFill>
                <a:latin typeface="Meiryo UI" panose="020B0604030504040204" pitchFamily="34" charset="-128"/>
                <a:ea typeface="Meiryo UI" panose="020B0604030504040204" pitchFamily="34" charset="-128"/>
              </a:rPr>
              <a:t>データ連携基盤の推奨ソフト</a:t>
            </a:r>
            <a:r>
              <a:rPr lang="en-US" altLang="ja-JP" dirty="0">
                <a:solidFill>
                  <a:schemeClr val="tx1"/>
                </a:solidFill>
                <a:latin typeface="Meiryo UI" panose="020B0604030504040204" pitchFamily="34" charset="-128"/>
                <a:ea typeface="Meiryo UI" panose="020B0604030504040204" pitchFamily="34" charset="-128"/>
              </a:rPr>
              <a:t>)</a:t>
            </a:r>
          </a:p>
          <a:p>
            <a:pPr marL="180975" indent="-180975">
              <a:buFont typeface="Arial" panose="020B0604020202020204" pitchFamily="34" charset="0"/>
              <a:buChar char="•"/>
            </a:pPr>
            <a:endParaRPr lang="en-US" altLang="ja-JP" sz="800" dirty="0">
              <a:solidFill>
                <a:schemeClr val="tx1"/>
              </a:solidFill>
              <a:latin typeface="Meiryo UI" panose="020B0604030504040204" pitchFamily="34" charset="-128"/>
              <a:ea typeface="Meiryo UI" panose="020B0604030504040204" pitchFamily="34" charset="-128"/>
            </a:endParaRPr>
          </a:p>
          <a:p>
            <a:pPr marL="180975" indent="-180975">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会津若松市</a:t>
            </a:r>
            <a:r>
              <a:rPr lang="en-US" altLang="ja-JP" dirty="0">
                <a:solidFill>
                  <a:schemeClr val="tx1"/>
                </a:solidFill>
                <a:latin typeface="Meiryo UI" panose="020B0604030504040204" pitchFamily="34" charset="-128"/>
                <a:ea typeface="Meiryo UI" panose="020B0604030504040204" pitchFamily="34" charset="-128"/>
              </a:rPr>
              <a:t>AiCT</a:t>
            </a:r>
            <a:r>
              <a:rPr lang="ja-JP" altLang="en-US">
                <a:solidFill>
                  <a:schemeClr val="tx1"/>
                </a:solidFill>
                <a:latin typeface="Meiryo UI" panose="020B0604030504040204" pitchFamily="34" charset="-128"/>
                <a:ea typeface="Meiryo UI" panose="020B0604030504040204" pitchFamily="34" charset="-128"/>
              </a:rPr>
              <a:t>に入居</a:t>
            </a:r>
            <a:br>
              <a:rPr lang="en-US" altLang="ja-JP" dirty="0">
                <a:solidFill>
                  <a:schemeClr val="tx1"/>
                </a:solidFill>
                <a:latin typeface="Meiryo UI" panose="020B0604030504040204" pitchFamily="34" charset="-128"/>
                <a:ea typeface="Meiryo UI" panose="020B0604030504040204" pitchFamily="34" charset="-128"/>
              </a:rPr>
            </a:br>
            <a:r>
              <a:rPr lang="ja-JP" altLang="en-US">
                <a:solidFill>
                  <a:schemeClr val="tx1"/>
                </a:solidFill>
                <a:latin typeface="Meiryo UI" panose="020B0604030504040204" pitchFamily="34" charset="-128"/>
                <a:ea typeface="Meiryo UI" panose="020B0604030504040204" pitchFamily="34" charset="-128"/>
              </a:rPr>
              <a:t>スマートシティ事業を行う。</a:t>
            </a:r>
            <a:endParaRPr lang="en-US" altLang="ja-JP" dirty="0">
              <a:solidFill>
                <a:schemeClr val="tx1"/>
              </a:solidFill>
              <a:latin typeface="Meiryo UI" panose="020B0604030504040204" pitchFamily="34" charset="-128"/>
              <a:ea typeface="Meiryo UI" panose="020B0604030504040204" pitchFamily="34" charset="-128"/>
            </a:endParaRPr>
          </a:p>
          <a:p>
            <a:pPr marL="180975" indent="-180975">
              <a:buFont typeface="Arial" panose="020B0604020202020204" pitchFamily="34" charset="0"/>
              <a:buChar char="•"/>
            </a:pPr>
            <a:endParaRPr lang="en-US" altLang="ja-JP" sz="800" dirty="0">
              <a:solidFill>
                <a:schemeClr val="tx1"/>
              </a:solidFill>
              <a:latin typeface="Meiryo UI" panose="020B0604030504040204" pitchFamily="34" charset="-128"/>
              <a:ea typeface="Meiryo UI" panose="020B0604030504040204" pitchFamily="34" charset="-128"/>
            </a:endParaRPr>
          </a:p>
          <a:p>
            <a:pPr marL="180975" indent="-180975">
              <a:buFont typeface="Arial" panose="020B0604020202020204" pitchFamily="34" charset="0"/>
              <a:buChar char="•"/>
            </a:pPr>
            <a:r>
              <a:rPr lang="ja-JP" altLang="en-US">
                <a:solidFill>
                  <a:schemeClr val="tx1"/>
                </a:solidFill>
                <a:latin typeface="Meiryo UI" panose="020B0604030504040204" pitchFamily="34" charset="-128"/>
                <a:ea typeface="Meiryo UI" panose="020B0604030504040204" pitchFamily="34" charset="-128"/>
              </a:rPr>
              <a:t>ソフトピア</a:t>
            </a:r>
            <a:r>
              <a:rPr lang="en-US" altLang="ja-JP" dirty="0">
                <a:solidFill>
                  <a:schemeClr val="tx1"/>
                </a:solidFill>
                <a:latin typeface="Meiryo UI" panose="020B0604030504040204" pitchFamily="34" charset="-128"/>
                <a:ea typeface="Meiryo UI" panose="020B0604030504040204" pitchFamily="34" charset="-128"/>
              </a:rPr>
              <a:t>WS24</a:t>
            </a:r>
            <a:r>
              <a:rPr lang="ja-JP" altLang="en-US">
                <a:solidFill>
                  <a:schemeClr val="tx1"/>
                </a:solidFill>
                <a:latin typeface="Meiryo UI" panose="020B0604030504040204" pitchFamily="34" charset="-128"/>
                <a:ea typeface="Meiryo UI" panose="020B0604030504040204" pitchFamily="34" charset="-128"/>
              </a:rPr>
              <a:t>研究開発室に</a:t>
            </a:r>
            <a:r>
              <a:rPr lang="en-US" altLang="ja-JP" dirty="0">
                <a:solidFill>
                  <a:schemeClr val="tx1"/>
                </a:solidFill>
                <a:latin typeface="Meiryo UI" panose="020B0604030504040204" pitchFamily="34" charset="-128"/>
                <a:ea typeface="Meiryo UI" panose="020B0604030504040204" pitchFamily="34" charset="-128"/>
              </a:rPr>
              <a:t>DX Education Center</a:t>
            </a:r>
            <a:r>
              <a:rPr lang="ja-JP" altLang="en-US">
                <a:solidFill>
                  <a:schemeClr val="tx1"/>
                </a:solidFill>
                <a:latin typeface="Meiryo UI" panose="020B0604030504040204" pitchFamily="34" charset="-128"/>
                <a:ea typeface="Meiryo UI" panose="020B0604030504040204" pitchFamily="34" charset="-128"/>
              </a:rPr>
              <a:t>設立</a:t>
            </a:r>
            <a:endParaRPr lang="en-US" altLang="ja-JP" dirty="0">
              <a:solidFill>
                <a:schemeClr val="tx1"/>
              </a:solidFill>
              <a:latin typeface="Meiryo UI" panose="020B0604030504040204" pitchFamily="34" charset="-128"/>
              <a:ea typeface="Meiryo UI" panose="020B0604030504040204" pitchFamily="34" charset="-128"/>
            </a:endParaRPr>
          </a:p>
        </p:txBody>
      </p:sp>
      <p:sp>
        <p:nvSpPr>
          <p:cNvPr id="7" name="角丸四角形 6">
            <a:extLst>
              <a:ext uri="{FF2B5EF4-FFF2-40B4-BE49-F238E27FC236}">
                <a16:creationId xmlns:a16="http://schemas.microsoft.com/office/drawing/2014/main" id="{C327A8AF-18D5-74FC-2269-29FD4216F5F9}"/>
              </a:ext>
            </a:extLst>
          </p:cNvPr>
          <p:cNvSpPr/>
          <p:nvPr/>
        </p:nvSpPr>
        <p:spPr>
          <a:xfrm>
            <a:off x="395536" y="6120010"/>
            <a:ext cx="2088232" cy="307777"/>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a:solidFill>
                  <a:schemeClr val="tx1"/>
                </a:solidFill>
                <a:latin typeface="Meiryo UI" panose="020B0604030504040204" pitchFamily="34" charset="-128"/>
                <a:ea typeface="Meiryo UI" panose="020B0604030504040204" pitchFamily="34" charset="-128"/>
              </a:rPr>
              <a:t>ソフトピア</a:t>
            </a:r>
            <a:r>
              <a:rPr kumimoji="1" lang="en-US" altLang="ja-JP" sz="1600" dirty="0">
                <a:solidFill>
                  <a:schemeClr val="tx1"/>
                </a:solidFill>
                <a:latin typeface="Meiryo UI" panose="020B0604030504040204" pitchFamily="34" charset="-128"/>
                <a:ea typeface="Meiryo UI" panose="020B0604030504040204" pitchFamily="34" charset="-128"/>
              </a:rPr>
              <a:t>WS24</a:t>
            </a:r>
            <a:r>
              <a:rPr kumimoji="1" lang="ja-JP" altLang="en-US" sz="1600">
                <a:solidFill>
                  <a:schemeClr val="tx1"/>
                </a:solidFill>
                <a:latin typeface="Meiryo UI" panose="020B0604030504040204" pitchFamily="34" charset="-128"/>
                <a:ea typeface="Meiryo UI" panose="020B0604030504040204" pitchFamily="34" charset="-128"/>
              </a:rPr>
              <a:t>入居</a:t>
            </a:r>
          </a:p>
        </p:txBody>
      </p:sp>
      <p:pic>
        <p:nvPicPr>
          <p:cNvPr id="8" name="図 7">
            <a:extLst>
              <a:ext uri="{FF2B5EF4-FFF2-40B4-BE49-F238E27FC236}">
                <a16:creationId xmlns:a16="http://schemas.microsoft.com/office/drawing/2014/main" id="{55D084C9-F6A2-1C51-6696-62662B730D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41822" y="4288844"/>
            <a:ext cx="936104" cy="1267387"/>
          </a:xfrm>
          <a:prstGeom prst="rect">
            <a:avLst/>
          </a:prstGeom>
        </p:spPr>
      </p:pic>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3F6974A7-A054-4C5A-DB48-05E44FE458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820" y="3794943"/>
            <a:ext cx="1643532" cy="1988840"/>
          </a:xfrm>
          <a:prstGeom prst="rect">
            <a:avLst/>
          </a:prstGeom>
          <a:ln>
            <a:solidFill>
              <a:schemeClr val="tx1"/>
            </a:solidFill>
          </a:ln>
        </p:spPr>
      </p:pic>
      <p:sp>
        <p:nvSpPr>
          <p:cNvPr id="11" name="テキスト ボックス 10">
            <a:extLst>
              <a:ext uri="{FF2B5EF4-FFF2-40B4-BE49-F238E27FC236}">
                <a16:creationId xmlns:a16="http://schemas.microsoft.com/office/drawing/2014/main" id="{F380472E-259F-A744-B973-54CF0A66F117}"/>
              </a:ext>
            </a:extLst>
          </p:cNvPr>
          <p:cNvSpPr txBox="1"/>
          <p:nvPr/>
        </p:nvSpPr>
        <p:spPr>
          <a:xfrm>
            <a:off x="70723" y="5779715"/>
            <a:ext cx="1620957" cy="307777"/>
          </a:xfrm>
          <a:prstGeom prst="rect">
            <a:avLst/>
          </a:prstGeom>
          <a:noFill/>
        </p:spPr>
        <p:txBody>
          <a:bodyPr wrap="none" rtlCol="0">
            <a:spAutoFit/>
          </a:bodyPr>
          <a:lstStyle/>
          <a:p>
            <a:r>
              <a:rPr kumimoji="1" lang="en-US" altLang="ja-JP" sz="1400" dirty="0">
                <a:latin typeface="Meiryo UI" panose="020B0604030504040204" pitchFamily="34" charset="-128"/>
                <a:ea typeface="Meiryo UI" panose="020B0604030504040204" pitchFamily="34" charset="-128"/>
              </a:rPr>
              <a:t>※</a:t>
            </a:r>
            <a:r>
              <a:rPr kumimoji="1" lang="ja-JP" altLang="en-US" sz="1400">
                <a:latin typeface="Meiryo UI" panose="020B0604030504040204" pitchFamily="34" charset="-128"/>
                <a:ea typeface="Meiryo UI" panose="020B0604030504040204" pitchFamily="34" charset="-128"/>
              </a:rPr>
              <a:t>商標登録申請中</a:t>
            </a:r>
          </a:p>
        </p:txBody>
      </p:sp>
      <p:sp>
        <p:nvSpPr>
          <p:cNvPr id="12" name="角丸四角形 11">
            <a:extLst>
              <a:ext uri="{FF2B5EF4-FFF2-40B4-BE49-F238E27FC236}">
                <a16:creationId xmlns:a16="http://schemas.microsoft.com/office/drawing/2014/main" id="{B6DFBD4A-B92C-9C1E-1D8C-260CA54D0AA0}"/>
              </a:ext>
            </a:extLst>
          </p:cNvPr>
          <p:cNvSpPr/>
          <p:nvPr/>
        </p:nvSpPr>
        <p:spPr>
          <a:xfrm>
            <a:off x="3203848" y="6120010"/>
            <a:ext cx="2088232" cy="307777"/>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a:solidFill>
                  <a:schemeClr val="tx1"/>
                </a:solidFill>
                <a:latin typeface="Meiryo UI" panose="020B0604030504040204" pitchFamily="34" charset="-128"/>
                <a:ea typeface="Meiryo UI" panose="020B0604030504040204" pitchFamily="34" charset="-128"/>
              </a:rPr>
              <a:t>ソフトピア</a:t>
            </a:r>
            <a:r>
              <a:rPr kumimoji="1" lang="en-US" altLang="ja-JP" sz="1600" dirty="0">
                <a:solidFill>
                  <a:schemeClr val="tx1"/>
                </a:solidFill>
                <a:latin typeface="Meiryo UI" panose="020B0604030504040204" pitchFamily="34" charset="-128"/>
                <a:ea typeface="Meiryo UI" panose="020B0604030504040204" pitchFamily="34" charset="-128"/>
              </a:rPr>
              <a:t>WS24</a:t>
            </a:r>
            <a:r>
              <a:rPr kumimoji="1" lang="ja-JP" altLang="en-US" sz="1600">
                <a:solidFill>
                  <a:schemeClr val="tx1"/>
                </a:solidFill>
                <a:latin typeface="Meiryo UI" panose="020B0604030504040204" pitchFamily="34" charset="-128"/>
                <a:ea typeface="Meiryo UI" panose="020B0604030504040204" pitchFamily="34" charset="-128"/>
              </a:rPr>
              <a:t>入居</a:t>
            </a:r>
          </a:p>
        </p:txBody>
      </p:sp>
      <p:pic>
        <p:nvPicPr>
          <p:cNvPr id="16" name="図 15" descr="アイコン&#10;&#10;自動的に生成された説明">
            <a:extLst>
              <a:ext uri="{FF2B5EF4-FFF2-40B4-BE49-F238E27FC236}">
                <a16:creationId xmlns:a16="http://schemas.microsoft.com/office/drawing/2014/main" id="{14E70253-1084-D37E-DC6E-5611765AE3C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68344" y="5330497"/>
            <a:ext cx="1097290" cy="1097290"/>
          </a:xfrm>
          <a:prstGeom prst="rect">
            <a:avLst/>
          </a:prstGeom>
        </p:spPr>
      </p:pic>
    </p:spTree>
    <p:extLst>
      <p:ext uri="{BB962C8B-B14F-4D97-AF65-F5344CB8AC3E}">
        <p14:creationId xmlns:p14="http://schemas.microsoft.com/office/powerpoint/2010/main" val="1697980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FA4886E-56C7-B7D1-59C7-F3E065F4B2DE}"/>
              </a:ext>
            </a:extLst>
          </p:cNvPr>
          <p:cNvSpPr txBox="1"/>
          <p:nvPr/>
        </p:nvSpPr>
        <p:spPr>
          <a:xfrm>
            <a:off x="0" y="0"/>
            <a:ext cx="9144000"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2-9. </a:t>
            </a:r>
            <a:r>
              <a:rPr lang="ja-JP" altLang="en-US" sz="3600" b="1">
                <a:latin typeface="Meiryo UI" panose="020B0604030504040204" pitchFamily="34" charset="-128"/>
                <a:ea typeface="Meiryo UI" panose="020B0604030504040204" pitchFamily="34" charset="-128"/>
              </a:rPr>
              <a:t>売上分析（</a:t>
            </a:r>
            <a:r>
              <a:rPr lang="en-US" altLang="ja-JP" sz="3600" b="1" dirty="0">
                <a:latin typeface="Meiryo UI" panose="020B0604030504040204" pitchFamily="34" charset="-128"/>
                <a:ea typeface="Meiryo UI" panose="020B0604030504040204" pitchFamily="34" charset="-128"/>
              </a:rPr>
              <a:t>Python</a:t>
            </a:r>
            <a:r>
              <a:rPr lang="ja-JP" altLang="en-US" sz="3600" b="1">
                <a:latin typeface="Meiryo UI" panose="020B0604030504040204" pitchFamily="34" charset="-128"/>
                <a:ea typeface="Meiryo UI" panose="020B0604030504040204" pitchFamily="34" charset="-128"/>
              </a:rPr>
              <a:t>によるデータ分析）</a:t>
            </a:r>
            <a:endParaRPr lang="en-US" altLang="ja-JP" sz="3600" b="1" dirty="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5A0E1F98-97F7-0493-27EB-B4A16D582024}"/>
              </a:ext>
            </a:extLst>
          </p:cNvPr>
          <p:cNvSpPr txBox="1"/>
          <p:nvPr/>
        </p:nvSpPr>
        <p:spPr>
          <a:xfrm>
            <a:off x="107504" y="908720"/>
            <a:ext cx="8928992" cy="2062103"/>
          </a:xfrm>
          <a:prstGeom prst="rect">
            <a:avLst/>
          </a:prstGeom>
          <a:noFill/>
        </p:spPr>
        <p:txBody>
          <a:bodyPr wrap="square">
            <a:spAutoFit/>
          </a:bodyPr>
          <a:lstStyle/>
          <a:p>
            <a:r>
              <a:rPr lang="ja-JP" altLang="en-US" sz="1600">
                <a:latin typeface="Meiryo UI" panose="020B0604030504040204" pitchFamily="34" charset="-128"/>
                <a:ea typeface="Meiryo UI" panose="020B0604030504040204" pitchFamily="34" charset="-128"/>
              </a:rPr>
              <a:t>弊社開発の生成</a:t>
            </a:r>
            <a:r>
              <a:rPr lang="en-US" altLang="ja-JP" sz="1600" dirty="0">
                <a:latin typeface="Meiryo UI" panose="020B0604030504040204" pitchFamily="34" charset="-128"/>
                <a:ea typeface="Meiryo UI" panose="020B0604030504040204" pitchFamily="34" charset="-128"/>
              </a:rPr>
              <a:t>AI</a:t>
            </a:r>
            <a:r>
              <a:rPr lang="ja-JP" altLang="en-US" sz="1600">
                <a:latin typeface="Meiryo UI" panose="020B0604030504040204" pitchFamily="34" charset="-128"/>
                <a:ea typeface="Meiryo UI" panose="020B0604030504040204" pitchFamily="34" charset="-128"/>
              </a:rPr>
              <a:t>アプリに以下の分析を依頼します。</a:t>
            </a:r>
            <a:endParaRPr lang="en-US" altLang="ja-JP" sz="1600" dirty="0">
              <a:latin typeface="Meiryo UI" panose="020B0604030504040204" pitchFamily="34" charset="-128"/>
              <a:ea typeface="Meiryo UI" panose="020B0604030504040204" pitchFamily="34" charset="-128"/>
            </a:endParaRPr>
          </a:p>
          <a:p>
            <a:r>
              <a:rPr lang="en-US" altLang="ja-JP" sz="1600" dirty="0">
                <a:latin typeface="Meiryo UI" panose="020B0604030504040204" pitchFamily="34" charset="-128"/>
                <a:ea typeface="Meiryo UI" panose="020B0604030504040204" pitchFamily="34" charset="-128"/>
              </a:rPr>
              <a:t>---</a:t>
            </a:r>
          </a:p>
          <a:p>
            <a:r>
              <a:rPr lang="ja-JP" altLang="en-US" sz="1600">
                <a:latin typeface="Meiryo UI" panose="020B0604030504040204" pitchFamily="34" charset="-128"/>
                <a:ea typeface="Meiryo UI" panose="020B0604030504040204" pitchFamily="34" charset="-128"/>
              </a:rPr>
              <a:t>私は</a:t>
            </a:r>
            <a:r>
              <a:rPr lang="ja-JP" altLang="en-US" b="1">
                <a:solidFill>
                  <a:srgbClr val="0000FF"/>
                </a:solidFill>
                <a:latin typeface="Meiryo UI" panose="020B0604030504040204" pitchFamily="34" charset="-128"/>
                <a:ea typeface="Meiryo UI" panose="020B0604030504040204" pitchFamily="34" charset="-128"/>
              </a:rPr>
              <a:t>アパレルの経営者</a:t>
            </a:r>
            <a:r>
              <a:rPr lang="ja-JP" altLang="en-US" sz="1600">
                <a:latin typeface="Meiryo UI" panose="020B0604030504040204" pitchFamily="34" charset="-128"/>
                <a:ea typeface="Meiryo UI" panose="020B0604030504040204" pitchFamily="34" charset="-128"/>
              </a:rPr>
              <a:t>です。弊社の</a:t>
            </a:r>
            <a:r>
              <a:rPr lang="ja-JP" altLang="en-US" b="1">
                <a:solidFill>
                  <a:srgbClr val="0000FF"/>
                </a:solidFill>
                <a:latin typeface="Meiryo UI" panose="020B0604030504040204" pitchFamily="34" charset="-128"/>
                <a:ea typeface="Meiryo UI" panose="020B0604030504040204" pitchFamily="34" charset="-128"/>
              </a:rPr>
              <a:t>売上データである</a:t>
            </a:r>
            <a:r>
              <a:rPr lang="en" altLang="ja-JP" b="1" dirty="0">
                <a:solidFill>
                  <a:srgbClr val="0000FF"/>
                </a:solidFill>
                <a:latin typeface="Meiryo UI" panose="020B0604030504040204" pitchFamily="34" charset="-128"/>
                <a:ea typeface="Meiryo UI" panose="020B0604030504040204" pitchFamily="34" charset="-128"/>
              </a:rPr>
              <a:t>Excel</a:t>
            </a:r>
            <a:r>
              <a:rPr lang="ja-JP" altLang="en-US" b="1">
                <a:solidFill>
                  <a:srgbClr val="0000FF"/>
                </a:solidFill>
                <a:latin typeface="Meiryo UI" panose="020B0604030504040204" pitchFamily="34" charset="-128"/>
                <a:ea typeface="Meiryo UI" panose="020B0604030504040204" pitchFamily="34" charset="-128"/>
              </a:rPr>
              <a:t>データ「</a:t>
            </a:r>
            <a:r>
              <a:rPr lang="en" altLang="ja-JP" b="1" dirty="0">
                <a:solidFill>
                  <a:srgbClr val="0000FF"/>
                </a:solidFill>
                <a:latin typeface="Meiryo UI" panose="020B0604030504040204" pitchFamily="34" charset="-128"/>
                <a:ea typeface="Meiryo UI" panose="020B0604030504040204" pitchFamily="34" charset="-128"/>
              </a:rPr>
              <a:t>sales_data.xlsx</a:t>
            </a:r>
            <a:r>
              <a:rPr lang="ja-JP" altLang="en" b="1">
                <a:solidFill>
                  <a:srgbClr val="0000FF"/>
                </a:solidFill>
                <a:latin typeface="Meiryo UI" panose="020B0604030504040204" pitchFamily="34" charset="-128"/>
                <a:ea typeface="Meiryo UI" panose="020B0604030504040204" pitchFamily="34" charset="-128"/>
              </a:rPr>
              <a:t>」 </a:t>
            </a:r>
            <a:r>
              <a:rPr lang="ja-JP" altLang="en-US" b="1">
                <a:solidFill>
                  <a:srgbClr val="0000FF"/>
                </a:solidFill>
                <a:latin typeface="Meiryo UI" panose="020B0604030504040204" pitchFamily="34" charset="-128"/>
                <a:ea typeface="Meiryo UI" panose="020B0604030504040204" pitchFamily="34" charset="-128"/>
              </a:rPr>
              <a:t>を分析</a:t>
            </a:r>
            <a:r>
              <a:rPr lang="ja-JP" altLang="en-US" sz="1600">
                <a:latin typeface="Meiryo UI" panose="020B0604030504040204" pitchFamily="34" charset="-128"/>
                <a:ea typeface="Meiryo UI" panose="020B0604030504040204" pitchFamily="34" charset="-128"/>
              </a:rPr>
              <a:t>してください。分析方針については、私アパレルの経営者向けに業務知識を持った高度な洞察力を持つ</a:t>
            </a:r>
            <a:r>
              <a:rPr lang="ja-JP" altLang="en-US" b="1">
                <a:solidFill>
                  <a:srgbClr val="0000FF"/>
                </a:solidFill>
                <a:latin typeface="Meiryo UI" panose="020B0604030504040204" pitchFamily="34" charset="-128"/>
                <a:ea typeface="Meiryo UI" panose="020B0604030504040204" pitchFamily="34" charset="-128"/>
              </a:rPr>
              <a:t>データサイエンティストが通常行うような分析軸を提案して説明をふまえながら進めてください</a:t>
            </a:r>
            <a:r>
              <a:rPr lang="ja-JP" altLang="en-US" sz="1600">
                <a:latin typeface="Meiryo UI" panose="020B0604030504040204" pitchFamily="34" charset="-128"/>
                <a:ea typeface="Meiryo UI" panose="020B0604030504040204" pitchFamily="34" charset="-128"/>
              </a:rPr>
              <a:t>。</a:t>
            </a:r>
            <a:br>
              <a:rPr lang="en-US" altLang="ja-JP" sz="1600" dirty="0">
                <a:latin typeface="Meiryo UI" panose="020B0604030504040204" pitchFamily="34" charset="-128"/>
                <a:ea typeface="Meiryo UI" panose="020B0604030504040204" pitchFamily="34" charset="-128"/>
              </a:rPr>
            </a:br>
            <a:r>
              <a:rPr lang="ja-JP" altLang="en-US" sz="1400">
                <a:latin typeface="Meiryo UI" panose="020B0604030504040204" pitchFamily="34" charset="-128"/>
                <a:ea typeface="Meiryo UI" panose="020B0604030504040204" pitchFamily="34" charset="-128"/>
              </a:rPr>
              <a:t>（以下技術的な方針：分析作業はデスクトップに</a:t>
            </a:r>
            <a:r>
              <a:rPr lang="en" altLang="ja-JP" sz="1400" dirty="0">
                <a:latin typeface="Meiryo UI" panose="020B0604030504040204" pitchFamily="34" charset="-128"/>
                <a:ea typeface="Meiryo UI" panose="020B0604030504040204" pitchFamily="34" charset="-128"/>
              </a:rPr>
              <a:t>cd</a:t>
            </a:r>
            <a:r>
              <a:rPr lang="ja-JP" altLang="en-US" sz="1400">
                <a:latin typeface="Meiryo UI" panose="020B0604030504040204" pitchFamily="34" charset="-128"/>
                <a:ea typeface="Meiryo UI" panose="020B0604030504040204" pitchFamily="34" charset="-128"/>
              </a:rPr>
              <a:t>して行い、グラフはデスクトップ上に画像を保存し、</a:t>
            </a:r>
            <a:r>
              <a:rPr lang="en" altLang="ja-JP" sz="1400" dirty="0">
                <a:latin typeface="Meiryo UI" panose="020B0604030504040204" pitchFamily="34" charset="-128"/>
                <a:ea typeface="Meiryo UI" panose="020B0604030504040204" pitchFamily="34" charset="-128"/>
              </a:rPr>
              <a:t>Python</a:t>
            </a:r>
            <a:r>
              <a:rPr lang="ja-JP" altLang="en-US" sz="1400">
                <a:latin typeface="Meiryo UI" panose="020B0604030504040204" pitchFamily="34" charset="-128"/>
                <a:ea typeface="Meiryo UI" panose="020B0604030504040204" pitchFamily="34" charset="-128"/>
              </a:rPr>
              <a:t>の</a:t>
            </a:r>
            <a:r>
              <a:rPr lang="en" altLang="ja-JP" sz="1400" dirty="0">
                <a:latin typeface="Meiryo UI" panose="020B0604030504040204" pitchFamily="34" charset="-128"/>
                <a:ea typeface="Meiryo UI" panose="020B0604030504040204" pitchFamily="34" charset="-128"/>
              </a:rPr>
              <a:t>show()</a:t>
            </a:r>
            <a:r>
              <a:rPr lang="ja-JP" altLang="en-US" sz="1400">
                <a:latin typeface="Meiryo UI" panose="020B0604030504040204" pitchFamily="34" charset="-128"/>
                <a:ea typeface="Meiryo UI" panose="020B0604030504040204" pitchFamily="34" charset="-128"/>
              </a:rPr>
              <a:t>で画像は開かず、保存した画像を</a:t>
            </a:r>
            <a:r>
              <a:rPr lang="en" altLang="ja-JP" sz="1400" dirty="0">
                <a:latin typeface="Meiryo UI" panose="020B0604030504040204" pitchFamily="34" charset="-128"/>
                <a:ea typeface="Meiryo UI" panose="020B0604030504040204" pitchFamily="34" charset="-128"/>
              </a:rPr>
              <a:t>open</a:t>
            </a:r>
            <a:r>
              <a:rPr lang="ja-JP" altLang="en-US" sz="1400">
                <a:latin typeface="Meiryo UI" panose="020B0604030504040204" pitchFamily="34" charset="-128"/>
                <a:ea typeface="Meiryo UI" panose="020B0604030504040204" pitchFamily="34" charset="-128"/>
              </a:rPr>
              <a:t>コマンドで開いて説明をすすめてください。グラフのタイトルなどは日本語でお願いしたいので</a:t>
            </a:r>
            <a:r>
              <a:rPr lang="en" altLang="ja-JP" sz="1400" dirty="0">
                <a:latin typeface="Meiryo UI" panose="020B0604030504040204" pitchFamily="34" charset="-128"/>
                <a:ea typeface="Meiryo UI" panose="020B0604030504040204" pitchFamily="34" charset="-128"/>
              </a:rPr>
              <a:t>japanize-matplotlib</a:t>
            </a:r>
            <a:r>
              <a:rPr lang="ja-JP" altLang="en-US" sz="1400">
                <a:latin typeface="Meiryo UI" panose="020B0604030504040204" pitchFamily="34" charset="-128"/>
                <a:ea typeface="Meiryo UI" panose="020B0604030504040204" pitchFamily="34" charset="-128"/>
              </a:rPr>
              <a:t>を使ってください。インストール時には</a:t>
            </a:r>
            <a:r>
              <a:rPr lang="en" altLang="ja-JP" sz="1400" dirty="0">
                <a:latin typeface="Meiryo UI" panose="020B0604030504040204" pitchFamily="34" charset="-128"/>
                <a:ea typeface="Meiryo UI" panose="020B0604030504040204" pitchFamily="34" charset="-128"/>
              </a:rPr>
              <a:t>pip3</a:t>
            </a:r>
            <a:r>
              <a:rPr lang="ja-JP" altLang="en-US" sz="1400">
                <a:latin typeface="Meiryo UI" panose="020B0604030504040204" pitchFamily="34" charset="-128"/>
                <a:ea typeface="Meiryo UI" panose="020B0604030504040204" pitchFamily="34" charset="-128"/>
              </a:rPr>
              <a:t>を利用するようにしてください。）</a:t>
            </a:r>
            <a:endParaRPr lang="ja-JP" altLang="en-US" sz="1600">
              <a:latin typeface="Meiryo UI" panose="020B0604030504040204" pitchFamily="34" charset="-128"/>
              <a:ea typeface="Meiryo UI" panose="020B0604030504040204" pitchFamily="34" charset="-128"/>
            </a:endParaRPr>
          </a:p>
        </p:txBody>
      </p:sp>
      <p:pic>
        <p:nvPicPr>
          <p:cNvPr id="5" name="図 4" descr="グラフィカル ユーザー インターフェイス, テーブル, Excel&#10;&#10;自動的に生成された説明">
            <a:extLst>
              <a:ext uri="{FF2B5EF4-FFF2-40B4-BE49-F238E27FC236}">
                <a16:creationId xmlns:a16="http://schemas.microsoft.com/office/drawing/2014/main" id="{3D41EB9F-1FD1-76F5-4A71-2E666F6CC6D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6137" y="3068960"/>
            <a:ext cx="8183954" cy="3232906"/>
          </a:xfrm>
          <a:prstGeom prst="rect">
            <a:avLst/>
          </a:prstGeom>
          <a:ln>
            <a:solidFill>
              <a:schemeClr val="tx1"/>
            </a:solidFill>
          </a:ln>
        </p:spPr>
      </p:pic>
      <p:sp>
        <p:nvSpPr>
          <p:cNvPr id="7" name="テキスト ボックス 6">
            <a:extLst>
              <a:ext uri="{FF2B5EF4-FFF2-40B4-BE49-F238E27FC236}">
                <a16:creationId xmlns:a16="http://schemas.microsoft.com/office/drawing/2014/main" id="{594565DD-C3D9-E3AA-7E66-6FF1D16288BC}"/>
              </a:ext>
            </a:extLst>
          </p:cNvPr>
          <p:cNvSpPr txBox="1"/>
          <p:nvPr/>
        </p:nvSpPr>
        <p:spPr>
          <a:xfrm>
            <a:off x="1691680" y="6366814"/>
            <a:ext cx="6192688" cy="338554"/>
          </a:xfrm>
          <a:prstGeom prst="rect">
            <a:avLst/>
          </a:prstGeom>
          <a:noFill/>
        </p:spPr>
        <p:txBody>
          <a:bodyPr wrap="square">
            <a:spAutoFit/>
          </a:bodyPr>
          <a:lstStyle/>
          <a:p>
            <a:pPr algn="ctr"/>
            <a:r>
              <a:rPr lang="ja-JP" altLang="en-US" sz="1600">
                <a:latin typeface="Meiryo UI" panose="020B0604030504040204" pitchFamily="34" charset="-128"/>
                <a:ea typeface="Meiryo UI" panose="020B0604030504040204" pitchFamily="34" charset="-128"/>
              </a:rPr>
              <a:t>図：「</a:t>
            </a:r>
            <a:r>
              <a:rPr lang="en" altLang="ja-JP" sz="1600" dirty="0">
                <a:latin typeface="Meiryo UI" panose="020B0604030504040204" pitchFamily="34" charset="-128"/>
                <a:ea typeface="Meiryo UI" panose="020B0604030504040204" pitchFamily="34" charset="-128"/>
              </a:rPr>
              <a:t>sales_data.xlsx</a:t>
            </a:r>
            <a:r>
              <a:rPr lang="ja-JP" altLang="en-US" sz="1600">
                <a:latin typeface="Meiryo UI" panose="020B0604030504040204" pitchFamily="34" charset="-128"/>
                <a:ea typeface="Meiryo UI" panose="020B0604030504040204" pitchFamily="34" charset="-128"/>
              </a:rPr>
              <a:t>」データの一部。全</a:t>
            </a:r>
            <a:r>
              <a:rPr lang="en-US" altLang="ja-JP" sz="1600" dirty="0">
                <a:latin typeface="Meiryo UI" panose="020B0604030504040204" pitchFamily="34" charset="-128"/>
                <a:ea typeface="Meiryo UI" panose="020B0604030504040204" pitchFamily="34" charset="-128"/>
              </a:rPr>
              <a:t>20023</a:t>
            </a:r>
            <a:r>
              <a:rPr lang="ja-JP" altLang="en-US" sz="1600">
                <a:latin typeface="Meiryo UI" panose="020B0604030504040204" pitchFamily="34" charset="-128"/>
                <a:ea typeface="Meiryo UI" panose="020B0604030504040204" pitchFamily="34" charset="-128"/>
              </a:rPr>
              <a:t>レコード。</a:t>
            </a:r>
          </a:p>
        </p:txBody>
      </p:sp>
    </p:spTree>
    <p:extLst>
      <p:ext uri="{BB962C8B-B14F-4D97-AF65-F5344CB8AC3E}">
        <p14:creationId xmlns:p14="http://schemas.microsoft.com/office/powerpoint/2010/main" val="1979083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3AE5CFE-79EB-BE0B-02CF-7B1726307846}"/>
              </a:ext>
            </a:extLst>
          </p:cNvPr>
          <p:cNvSpPr>
            <a:spLocks noGrp="1"/>
          </p:cNvSpPr>
          <p:nvPr>
            <p:ph type="body" sz="quarter" idx="13"/>
          </p:nvPr>
        </p:nvSpPr>
        <p:spPr>
          <a:xfrm>
            <a:off x="0" y="-27384"/>
            <a:ext cx="9144000" cy="576064"/>
          </a:xfrm>
        </p:spPr>
        <p:txBody>
          <a:bodyPr/>
          <a:lstStyle/>
          <a:p>
            <a:r>
              <a:rPr lang="ja-JP" altLang="en-US" sz="2400">
                <a:latin typeface="Meiryo UI" panose="020B0604030504040204" pitchFamily="34" charset="-128"/>
                <a:ea typeface="Meiryo UI" panose="020B0604030504040204" pitchFamily="34" charset="-128"/>
              </a:rPr>
              <a:t>参考）売上分析（</a:t>
            </a:r>
            <a:r>
              <a:rPr lang="en-US" altLang="ja-JP" sz="2400" dirty="0">
                <a:latin typeface="Meiryo UI" panose="020B0604030504040204" pitchFamily="34" charset="-128"/>
                <a:ea typeface="Meiryo UI" panose="020B0604030504040204" pitchFamily="34" charset="-128"/>
              </a:rPr>
              <a:t>Python</a:t>
            </a:r>
            <a:r>
              <a:rPr lang="ja-JP" altLang="en-US" sz="2400">
                <a:latin typeface="Meiryo UI" panose="020B0604030504040204" pitchFamily="34" charset="-128"/>
                <a:ea typeface="Meiryo UI" panose="020B0604030504040204" pitchFamily="34" charset="-128"/>
              </a:rPr>
              <a:t>によるデータ分析）デモ動画（</a:t>
            </a:r>
            <a:r>
              <a:rPr lang="en-US" altLang="ja-JP" sz="2400" dirty="0">
                <a:latin typeface="Meiryo UI" panose="020B0604030504040204" pitchFamily="34" charset="-128"/>
                <a:ea typeface="Meiryo UI" panose="020B0604030504040204" pitchFamily="34" charset="-128"/>
              </a:rPr>
              <a:t>7</a:t>
            </a:r>
            <a:r>
              <a:rPr lang="ja-JP" altLang="en-US" sz="2400">
                <a:latin typeface="Meiryo UI" panose="020B0604030504040204" pitchFamily="34" charset="-128"/>
                <a:ea typeface="Meiryo UI" panose="020B0604030504040204" pitchFamily="34" charset="-128"/>
              </a:rPr>
              <a:t>分</a:t>
            </a:r>
            <a:r>
              <a:rPr lang="en-US" altLang="ja-JP" sz="2400" dirty="0">
                <a:latin typeface="Meiryo UI" panose="020B0604030504040204" pitchFamily="34" charset="-128"/>
                <a:ea typeface="Meiryo UI" panose="020B0604030504040204" pitchFamily="34" charset="-128"/>
              </a:rPr>
              <a:t>27</a:t>
            </a:r>
            <a:r>
              <a:rPr lang="ja-JP" altLang="en-US" sz="2400">
                <a:latin typeface="Meiryo UI" panose="020B0604030504040204" pitchFamily="34" charset="-128"/>
                <a:ea typeface="Meiryo UI" panose="020B0604030504040204" pitchFamily="34" charset="-128"/>
              </a:rPr>
              <a:t>秒）</a:t>
            </a:r>
            <a:endParaRPr kumimoji="1" lang="ja-JP" altLang="en-US" sz="2000">
              <a:latin typeface="Meiryo UI" panose="020B0604030504040204" pitchFamily="34" charset="-128"/>
              <a:ea typeface="Meiryo UI" panose="020B0604030504040204" pitchFamily="34" charset="-128"/>
            </a:endParaRPr>
          </a:p>
        </p:txBody>
      </p:sp>
      <p:pic>
        <p:nvPicPr>
          <p:cNvPr id="6" name="オンライン メディア 5" descr="株式会社リーサAMATEシリーズのコード分析機能によるアパレル売上情報の分析サンプル動画">
            <a:hlinkClick r:id="" action="ppaction://media"/>
            <a:extLst>
              <a:ext uri="{FF2B5EF4-FFF2-40B4-BE49-F238E27FC236}">
                <a16:creationId xmlns:a16="http://schemas.microsoft.com/office/drawing/2014/main" id="{A6D539AC-7FB4-C8D5-E11E-151153A5BF9B}"/>
              </a:ext>
            </a:extLst>
          </p:cNvPr>
          <p:cNvPicPr>
            <a:picLocks noRot="1" noChangeAspect="1"/>
          </p:cNvPicPr>
          <p:nvPr>
            <a:videoFile r:link="rId1"/>
          </p:nvPr>
        </p:nvPicPr>
        <p:blipFill>
          <a:blip r:embed="rId3"/>
          <a:stretch>
            <a:fillRect/>
          </a:stretch>
        </p:blipFill>
        <p:spPr>
          <a:xfrm>
            <a:off x="408046" y="476672"/>
            <a:ext cx="7980378" cy="5985284"/>
          </a:xfrm>
          <a:prstGeom prst="rect">
            <a:avLst/>
          </a:prstGeom>
        </p:spPr>
      </p:pic>
      <p:sp>
        <p:nvSpPr>
          <p:cNvPr id="4" name="テキスト ボックス 3">
            <a:extLst>
              <a:ext uri="{FF2B5EF4-FFF2-40B4-BE49-F238E27FC236}">
                <a16:creationId xmlns:a16="http://schemas.microsoft.com/office/drawing/2014/main" id="{E5E1356F-4899-D26A-3ADA-E3CB0A389230}"/>
              </a:ext>
            </a:extLst>
          </p:cNvPr>
          <p:cNvSpPr txBox="1"/>
          <p:nvPr/>
        </p:nvSpPr>
        <p:spPr>
          <a:xfrm>
            <a:off x="408046" y="6488668"/>
            <a:ext cx="6674673" cy="369332"/>
          </a:xfrm>
          <a:prstGeom prst="rect">
            <a:avLst/>
          </a:prstGeom>
          <a:noFill/>
        </p:spPr>
        <p:txBody>
          <a:bodyPr wrap="square">
            <a:spAutoFit/>
          </a:bodyPr>
          <a:lstStyle/>
          <a:p>
            <a:r>
              <a:rPr lang="ja-JP" altLang="en-US">
                <a:hlinkClick r:id="rId4"/>
              </a:rPr>
              <a:t>https://www.youtube.com/watch?v=iX-g3mIGwNY</a:t>
            </a:r>
            <a:r>
              <a:rPr lang="en-US" altLang="ja-JP" dirty="0"/>
              <a:t> </a:t>
            </a:r>
            <a:endParaRPr lang="ja-JP" altLang="en-US"/>
          </a:p>
        </p:txBody>
      </p:sp>
    </p:spTree>
    <p:extLst>
      <p:ext uri="{BB962C8B-B14F-4D97-AF65-F5344CB8AC3E}">
        <p14:creationId xmlns:p14="http://schemas.microsoft.com/office/powerpoint/2010/main" val="216330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FA4886E-56C7-B7D1-59C7-F3E065F4B2DE}"/>
              </a:ext>
            </a:extLst>
          </p:cNvPr>
          <p:cNvSpPr txBox="1"/>
          <p:nvPr/>
        </p:nvSpPr>
        <p:spPr>
          <a:xfrm>
            <a:off x="219732" y="0"/>
            <a:ext cx="8816764"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2-10. </a:t>
            </a:r>
            <a:r>
              <a:rPr lang="ja-JP" altLang="en-US" sz="3600" b="1">
                <a:latin typeface="Meiryo UI" panose="020B0604030504040204" pitchFamily="34" charset="-128"/>
                <a:ea typeface="Meiryo UI" panose="020B0604030504040204" pitchFamily="34" charset="-128"/>
              </a:rPr>
              <a:t>システム開発</a:t>
            </a:r>
            <a:endParaRPr lang="en-US" altLang="ja-JP" sz="3600" b="1" dirty="0">
              <a:latin typeface="Meiryo UI" panose="020B0604030504040204" pitchFamily="34" charset="-128"/>
              <a:ea typeface="Meiryo UI" panose="020B0604030504040204" pitchFamily="34" charset="-128"/>
            </a:endParaRPr>
          </a:p>
        </p:txBody>
      </p:sp>
      <p:sp>
        <p:nvSpPr>
          <p:cNvPr id="3" name="角丸四角形 2">
            <a:extLst>
              <a:ext uri="{FF2B5EF4-FFF2-40B4-BE49-F238E27FC236}">
                <a16:creationId xmlns:a16="http://schemas.microsoft.com/office/drawing/2014/main" id="{C00A5F4B-5541-2BB4-6ED4-BCD91475E6A4}"/>
              </a:ext>
            </a:extLst>
          </p:cNvPr>
          <p:cNvSpPr/>
          <p:nvPr/>
        </p:nvSpPr>
        <p:spPr>
          <a:xfrm>
            <a:off x="153029" y="1052736"/>
            <a:ext cx="8771239" cy="769133"/>
          </a:xfrm>
          <a:prstGeom prst="roundRect">
            <a:avLst/>
          </a:prstGeom>
          <a:solidFill>
            <a:schemeClr val="bg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solidFill>
                  <a:schemeClr val="tx1"/>
                </a:solidFill>
                <a:latin typeface="Meiryo UI" panose="020B0604030504040204" pitchFamily="34" charset="-128"/>
                <a:ea typeface="Meiryo UI" panose="020B0604030504040204" pitchFamily="34" charset="-128"/>
              </a:rPr>
              <a:t>OpenAI API</a:t>
            </a:r>
            <a:r>
              <a:rPr lang="ja-JP" altLang="en-US">
                <a:solidFill>
                  <a:schemeClr val="tx1"/>
                </a:solidFill>
                <a:latin typeface="Meiryo UI" panose="020B0604030504040204" pitchFamily="34" charset="-128"/>
                <a:ea typeface="Meiryo UI" panose="020B0604030504040204" pitchFamily="34" charset="-128"/>
              </a:rPr>
              <a:t>を使い専門的な会話を行う弊社の生成</a:t>
            </a:r>
            <a:r>
              <a:rPr lang="en-US" altLang="ja-JP" dirty="0">
                <a:solidFill>
                  <a:schemeClr val="tx1"/>
                </a:solidFill>
                <a:latin typeface="Meiryo UI" panose="020B0604030504040204" pitchFamily="34" charset="-128"/>
                <a:ea typeface="Meiryo UI" panose="020B0604030504040204" pitchFamily="34" charset="-128"/>
              </a:rPr>
              <a:t>AI</a:t>
            </a:r>
            <a:r>
              <a:rPr lang="ja-JP" altLang="en-US">
                <a:solidFill>
                  <a:schemeClr val="tx1"/>
                </a:solidFill>
                <a:latin typeface="Meiryo UI" panose="020B0604030504040204" pitchFamily="34" charset="-128"/>
                <a:ea typeface="Meiryo UI" panose="020B0604030504040204" pitchFamily="34" charset="-128"/>
              </a:rPr>
              <a:t>アプリ「</a:t>
            </a:r>
            <a:r>
              <a:rPr lang="en-US" altLang="ja-JP" dirty="0">
                <a:solidFill>
                  <a:schemeClr val="tx1"/>
                </a:solidFill>
                <a:latin typeface="Meiryo UI" panose="020B0604030504040204" pitchFamily="34" charset="-128"/>
                <a:ea typeface="Meiryo UI" panose="020B0604030504040204" pitchFamily="34" charset="-128"/>
              </a:rPr>
              <a:t>AMATE</a:t>
            </a:r>
            <a:r>
              <a:rPr lang="ja-JP" altLang="en-US">
                <a:solidFill>
                  <a:schemeClr val="tx1"/>
                </a:solidFill>
                <a:latin typeface="Meiryo UI" panose="020B0604030504040204" pitchFamily="34" charset="-128"/>
                <a:ea typeface="Meiryo UI" panose="020B0604030504040204" pitchFamily="34" charset="-128"/>
              </a:rPr>
              <a:t>」のソースコードを</a:t>
            </a:r>
            <a:r>
              <a:rPr lang="en-US" altLang="ja-JP" dirty="0">
                <a:solidFill>
                  <a:schemeClr val="tx1"/>
                </a:solidFill>
                <a:latin typeface="Meiryo UI" panose="020B0604030504040204" pitchFamily="34" charset="-128"/>
                <a:ea typeface="Meiryo UI" panose="020B0604030504040204" pitchFamily="34" charset="-128"/>
              </a:rPr>
              <a:t>AMATE</a:t>
            </a:r>
            <a:r>
              <a:rPr lang="ja-JP" altLang="en-US">
                <a:solidFill>
                  <a:schemeClr val="tx1"/>
                </a:solidFill>
                <a:latin typeface="Meiryo UI" panose="020B0604030504040204" pitchFamily="34" charset="-128"/>
                <a:ea typeface="Meiryo UI" panose="020B0604030504040204" pitchFamily="34" charset="-128"/>
              </a:rPr>
              <a:t>自身に読ませて、</a:t>
            </a:r>
            <a:r>
              <a:rPr lang="en-US" altLang="ja-JP" dirty="0">
                <a:solidFill>
                  <a:schemeClr val="tx1"/>
                </a:solidFill>
                <a:latin typeface="Meiryo UI" panose="020B0604030504040204" pitchFamily="34" charset="-128"/>
                <a:ea typeface="Meiryo UI" panose="020B0604030504040204" pitchFamily="34" charset="-128"/>
              </a:rPr>
              <a:t>AMATE</a:t>
            </a:r>
            <a:r>
              <a:rPr lang="ja-JP" altLang="en-US">
                <a:solidFill>
                  <a:schemeClr val="tx1"/>
                </a:solidFill>
                <a:latin typeface="Meiryo UI" panose="020B0604030504040204" pitchFamily="34" charset="-128"/>
                <a:ea typeface="Meiryo UI" panose="020B0604030504040204" pitchFamily="34" charset="-128"/>
              </a:rPr>
              <a:t>がどのように動いているかを表すシーケンス図を描きます。</a:t>
            </a:r>
            <a:endParaRPr kumimoji="1" lang="en-US" altLang="ja-JP" dirty="0">
              <a:solidFill>
                <a:schemeClr val="tx1"/>
              </a:solidFill>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3C8757A7-DCEA-2FDD-970D-7065DB4D32C3}"/>
              </a:ext>
            </a:extLst>
          </p:cNvPr>
          <p:cNvSpPr txBox="1"/>
          <p:nvPr/>
        </p:nvSpPr>
        <p:spPr>
          <a:xfrm>
            <a:off x="141656" y="1835532"/>
            <a:ext cx="2558136" cy="369332"/>
          </a:xfrm>
          <a:prstGeom prst="rect">
            <a:avLst/>
          </a:prstGeom>
          <a:noFill/>
        </p:spPr>
        <p:txBody>
          <a:bodyPr wrap="none" rtlCol="0">
            <a:spAutoFit/>
          </a:bodyPr>
          <a:lstStyle/>
          <a:p>
            <a:r>
              <a:rPr kumimoji="1" lang="ja-JP" altLang="en-US">
                <a:latin typeface="Meiryo UI" panose="020B0604030504040204" pitchFamily="34" charset="-128"/>
                <a:ea typeface="Meiryo UI" panose="020B0604030504040204" pitchFamily="34" charset="-128"/>
              </a:rPr>
              <a:t>「</a:t>
            </a:r>
            <a:r>
              <a:rPr kumimoji="1" lang="en-US" altLang="ja-JP" dirty="0">
                <a:latin typeface="Meiryo UI" panose="020B0604030504040204" pitchFamily="34" charset="-128"/>
                <a:ea typeface="Meiryo UI" panose="020B0604030504040204" pitchFamily="34" charset="-128"/>
              </a:rPr>
              <a:t>AMATE</a:t>
            </a:r>
            <a:r>
              <a:rPr kumimoji="1" lang="ja-JP" altLang="en-US">
                <a:latin typeface="Meiryo UI" panose="020B0604030504040204" pitchFamily="34" charset="-128"/>
                <a:ea typeface="Meiryo UI" panose="020B0604030504040204" pitchFamily="34" charset="-128"/>
              </a:rPr>
              <a:t>」の画面イメージ</a:t>
            </a:r>
          </a:p>
        </p:txBody>
      </p:sp>
      <p:sp>
        <p:nvSpPr>
          <p:cNvPr id="5" name="テキスト ボックス 4">
            <a:extLst>
              <a:ext uri="{FF2B5EF4-FFF2-40B4-BE49-F238E27FC236}">
                <a16:creationId xmlns:a16="http://schemas.microsoft.com/office/drawing/2014/main" id="{DD139FAE-64C8-A5FB-0199-251706E77C5F}"/>
              </a:ext>
            </a:extLst>
          </p:cNvPr>
          <p:cNvSpPr txBox="1"/>
          <p:nvPr/>
        </p:nvSpPr>
        <p:spPr>
          <a:xfrm>
            <a:off x="4965713" y="1844824"/>
            <a:ext cx="2132315" cy="369332"/>
          </a:xfrm>
          <a:prstGeom prst="rect">
            <a:avLst/>
          </a:prstGeom>
          <a:noFill/>
        </p:spPr>
        <p:txBody>
          <a:bodyPr wrap="none" rtlCol="0">
            <a:spAutoFit/>
          </a:bodyPr>
          <a:lstStyle/>
          <a:p>
            <a:r>
              <a:rPr kumimoji="1" lang="ja-JP" altLang="en-US">
                <a:latin typeface="Meiryo UI" panose="020B0604030504040204" pitchFamily="34" charset="-128"/>
                <a:ea typeface="Meiryo UI" panose="020B0604030504040204" pitchFamily="34" charset="-128"/>
              </a:rPr>
              <a:t>作成したシーケンス図</a:t>
            </a:r>
          </a:p>
        </p:txBody>
      </p:sp>
      <p:pic>
        <p:nvPicPr>
          <p:cNvPr id="6" name="図 5" descr="絵と文字の加工写真&#10;&#10;中程度の精度で自動的に生成された説明">
            <a:extLst>
              <a:ext uri="{FF2B5EF4-FFF2-40B4-BE49-F238E27FC236}">
                <a16:creationId xmlns:a16="http://schemas.microsoft.com/office/drawing/2014/main" id="{4436C404-17F7-C249-9828-C7ECD38798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5037" y="2492896"/>
            <a:ext cx="2376264" cy="2338546"/>
          </a:xfrm>
          <a:prstGeom prst="rect">
            <a:avLst/>
          </a:prstGeom>
          <a:ln>
            <a:solidFill>
              <a:schemeClr val="tx1"/>
            </a:solidFill>
          </a:ln>
        </p:spPr>
      </p:pic>
      <p:sp>
        <p:nvSpPr>
          <p:cNvPr id="7" name="テキスト ボックス 6">
            <a:extLst>
              <a:ext uri="{FF2B5EF4-FFF2-40B4-BE49-F238E27FC236}">
                <a16:creationId xmlns:a16="http://schemas.microsoft.com/office/drawing/2014/main" id="{195EDE6E-7561-BD14-2449-EE891F683256}"/>
              </a:ext>
            </a:extLst>
          </p:cNvPr>
          <p:cNvSpPr txBox="1"/>
          <p:nvPr/>
        </p:nvSpPr>
        <p:spPr>
          <a:xfrm>
            <a:off x="564257" y="2607295"/>
            <a:ext cx="1681871" cy="461665"/>
          </a:xfrm>
          <a:prstGeom prst="rect">
            <a:avLst/>
          </a:prstGeom>
          <a:solidFill>
            <a:schemeClr val="bg1"/>
          </a:solidFill>
        </p:spPr>
        <p:txBody>
          <a:bodyPr wrap="none" rtlCol="0">
            <a:spAutoFit/>
          </a:bodyPr>
          <a:lstStyle/>
          <a:p>
            <a:pPr algn="ctr"/>
            <a:r>
              <a:rPr kumimoji="1" lang="en-US" altLang="ja-JP" sz="1200" dirty="0">
                <a:latin typeface="Meiryo UI" panose="020B0604030504040204" pitchFamily="34" charset="-128"/>
                <a:ea typeface="Meiryo UI" panose="020B0604030504040204" pitchFamily="34" charset="-128"/>
              </a:rPr>
              <a:t>① </a:t>
            </a:r>
            <a:r>
              <a:rPr kumimoji="1" lang="ja-JP" altLang="en-US" sz="1200">
                <a:latin typeface="Meiryo UI" panose="020B0604030504040204" pitchFamily="34" charset="-128"/>
                <a:ea typeface="Meiryo UI" panose="020B0604030504040204" pitchFamily="34" charset="-128"/>
              </a:rPr>
              <a:t>ログインページで</a:t>
            </a:r>
            <a:br>
              <a:rPr lang="en-US" altLang="ja-JP" sz="1200" dirty="0">
                <a:latin typeface="Meiryo UI" panose="020B0604030504040204" pitchFamily="34" charset="-128"/>
                <a:ea typeface="Meiryo UI" panose="020B0604030504040204" pitchFamily="34" charset="-128"/>
              </a:rPr>
            </a:br>
            <a:r>
              <a:rPr kumimoji="1" lang="en-US" altLang="ja-JP" sz="1200" dirty="0">
                <a:latin typeface="Meiryo UI" panose="020B0604030504040204" pitchFamily="34" charset="-128"/>
                <a:ea typeface="Meiryo UI" panose="020B0604030504040204" pitchFamily="34" charset="-128"/>
              </a:rPr>
              <a:t>API</a:t>
            </a:r>
            <a:r>
              <a:rPr kumimoji="1" lang="ja-JP" altLang="en-US" sz="1200">
                <a:latin typeface="Meiryo UI" panose="020B0604030504040204" pitchFamily="34" charset="-128"/>
                <a:ea typeface="Meiryo UI" panose="020B0604030504040204" pitchFamily="34" charset="-128"/>
              </a:rPr>
              <a:t>キーを入力しログイン</a:t>
            </a:r>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0397C752-569A-D766-A9DC-9FAC6D8223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7085" y="4077072"/>
            <a:ext cx="2627785" cy="2376923"/>
          </a:xfrm>
          <a:prstGeom prst="rect">
            <a:avLst/>
          </a:prstGeom>
          <a:ln>
            <a:solidFill>
              <a:schemeClr val="tx1"/>
            </a:solidFill>
          </a:ln>
        </p:spPr>
      </p:pic>
      <p:sp>
        <p:nvSpPr>
          <p:cNvPr id="9" name="テキスト ボックス 8">
            <a:extLst>
              <a:ext uri="{FF2B5EF4-FFF2-40B4-BE49-F238E27FC236}">
                <a16:creationId xmlns:a16="http://schemas.microsoft.com/office/drawing/2014/main" id="{3A2C5A56-C3C0-06A3-1338-9C4DDC179522}"/>
              </a:ext>
            </a:extLst>
          </p:cNvPr>
          <p:cNvSpPr txBox="1"/>
          <p:nvPr/>
        </p:nvSpPr>
        <p:spPr>
          <a:xfrm>
            <a:off x="989349" y="5297799"/>
            <a:ext cx="1854459" cy="646331"/>
          </a:xfrm>
          <a:prstGeom prst="rect">
            <a:avLst/>
          </a:prstGeom>
          <a:solidFill>
            <a:schemeClr val="bg1"/>
          </a:solidFill>
        </p:spPr>
        <p:txBody>
          <a:bodyPr wrap="square" rtlCol="0">
            <a:spAutoFit/>
          </a:bodyPr>
          <a:lstStyle/>
          <a:p>
            <a:pPr algn="ctr"/>
            <a:r>
              <a:rPr lang="en-US" altLang="ja-JP" sz="1200" dirty="0">
                <a:latin typeface="Meiryo UI" panose="020B0604030504040204" pitchFamily="34" charset="-128"/>
                <a:ea typeface="Meiryo UI" panose="020B0604030504040204" pitchFamily="34" charset="-128"/>
              </a:rPr>
              <a:t>② </a:t>
            </a:r>
            <a:r>
              <a:rPr lang="ja-JP" altLang="en-US" sz="1200">
                <a:latin typeface="Meiryo UI" panose="020B0604030504040204" pitchFamily="34" charset="-128"/>
                <a:ea typeface="Meiryo UI" panose="020B0604030504040204" pitchFamily="34" charset="-128"/>
              </a:rPr>
              <a:t>チャットページ最下部に</a:t>
            </a:r>
            <a:endParaRPr lang="en-US" altLang="ja-JP" sz="1200" dirty="0">
              <a:latin typeface="Meiryo UI" panose="020B0604030504040204" pitchFamily="34" charset="-128"/>
              <a:ea typeface="Meiryo UI" panose="020B0604030504040204" pitchFamily="34" charset="-128"/>
            </a:endParaRPr>
          </a:p>
          <a:p>
            <a:pPr algn="ctr"/>
            <a:r>
              <a:rPr lang="ja-JP" altLang="en-US" sz="1200">
                <a:latin typeface="Meiryo UI" panose="020B0604030504040204" pitchFamily="34" charset="-128"/>
                <a:ea typeface="Meiryo UI" panose="020B0604030504040204" pitchFamily="34" charset="-128"/>
              </a:rPr>
              <a:t>メッセージをいれて</a:t>
            </a:r>
            <a:endParaRPr lang="en-US" altLang="ja-JP" sz="1200" dirty="0">
              <a:latin typeface="Meiryo UI" panose="020B0604030504040204" pitchFamily="34" charset="-128"/>
              <a:ea typeface="Meiryo UI" panose="020B0604030504040204" pitchFamily="34" charset="-128"/>
            </a:endParaRPr>
          </a:p>
          <a:p>
            <a:pPr algn="ctr"/>
            <a:r>
              <a:rPr lang="en-US" altLang="ja-JP" sz="1200" dirty="0">
                <a:latin typeface="Meiryo UI" panose="020B0604030504040204" pitchFamily="34" charset="-128"/>
                <a:ea typeface="Meiryo UI" panose="020B0604030504040204" pitchFamily="34" charset="-128"/>
              </a:rPr>
              <a:t>AI</a:t>
            </a:r>
            <a:r>
              <a:rPr lang="ja-JP" altLang="en-US" sz="1200">
                <a:latin typeface="Meiryo UI" panose="020B0604030504040204" pitchFamily="34" charset="-128"/>
                <a:ea typeface="Meiryo UI" panose="020B0604030504040204" pitchFamily="34" charset="-128"/>
              </a:rPr>
              <a:t>と対話</a:t>
            </a:r>
            <a:endParaRPr lang="en-US" altLang="ja-JP" sz="1200" dirty="0">
              <a:latin typeface="Meiryo UI" panose="020B0604030504040204" pitchFamily="34" charset="-128"/>
              <a:ea typeface="Meiryo UI" panose="020B0604030504040204" pitchFamily="34" charset="-128"/>
            </a:endParaRPr>
          </a:p>
        </p:txBody>
      </p:sp>
      <p:pic>
        <p:nvPicPr>
          <p:cNvPr id="14" name="図 13" descr="グラフィカル ユーザー インターフェイス&#10;&#10;低い精度で自動的に生成された説明">
            <a:extLst>
              <a:ext uri="{FF2B5EF4-FFF2-40B4-BE49-F238E27FC236}">
                <a16:creationId xmlns:a16="http://schemas.microsoft.com/office/drawing/2014/main" id="{3C5D5E6C-0A5E-C629-3014-E57D50F7BE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3961" y="2288226"/>
            <a:ext cx="5416494" cy="3663865"/>
          </a:xfrm>
          <a:prstGeom prst="rect">
            <a:avLst/>
          </a:prstGeom>
          <a:ln>
            <a:solidFill>
              <a:schemeClr val="tx1"/>
            </a:solidFill>
          </a:ln>
        </p:spPr>
      </p:pic>
      <p:cxnSp>
        <p:nvCxnSpPr>
          <p:cNvPr id="11" name="カギ線コネクタ 10">
            <a:extLst>
              <a:ext uri="{FF2B5EF4-FFF2-40B4-BE49-F238E27FC236}">
                <a16:creationId xmlns:a16="http://schemas.microsoft.com/office/drawing/2014/main" id="{A170FC93-1D3C-1899-4BD8-CC0A0EFB20AA}"/>
              </a:ext>
            </a:extLst>
          </p:cNvPr>
          <p:cNvCxnSpPr>
            <a:stCxn id="6" idx="3"/>
          </p:cNvCxnSpPr>
          <p:nvPr/>
        </p:nvCxnSpPr>
        <p:spPr>
          <a:xfrm>
            <a:off x="2601301" y="3662169"/>
            <a:ext cx="242507" cy="414903"/>
          </a:xfrm>
          <a:prstGeom prst="bentConnector2">
            <a:avLst/>
          </a:prstGeom>
          <a:ln>
            <a:tailEnd type="triangle" w="lg" len="lg"/>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45162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884D1-8211-8A20-FC22-FB51DCE9699D}"/>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061EA74-E913-5EE2-2582-FA099C6B9565}"/>
              </a:ext>
            </a:extLst>
          </p:cNvPr>
          <p:cNvSpPr txBox="1">
            <a:spLocks/>
          </p:cNvSpPr>
          <p:nvPr/>
        </p:nvSpPr>
        <p:spPr>
          <a:xfrm>
            <a:off x="143372" y="44624"/>
            <a:ext cx="8893124" cy="720080"/>
          </a:xfrm>
          <a:prstGeom prst="rect">
            <a:avLst/>
          </a:prstGeom>
        </p:spPr>
        <p:txBody>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kumimoji="1" lang="ja-JP" altLang="en-US" sz="4000" b="1">
                <a:latin typeface="Meiryo UI" panose="020B0604030504040204" pitchFamily="34" charset="-128"/>
                <a:ea typeface="Meiryo UI" panose="020B0604030504040204" pitchFamily="34" charset="-128"/>
              </a:rPr>
              <a:t>参考</a:t>
            </a:r>
            <a:r>
              <a:rPr kumimoji="1" lang="en-US" altLang="ja-JP" sz="4000" b="1" dirty="0">
                <a:latin typeface="Meiryo UI" panose="020B0604030504040204" pitchFamily="34" charset="-128"/>
                <a:ea typeface="Meiryo UI" panose="020B0604030504040204" pitchFamily="34" charset="-128"/>
              </a:rPr>
              <a:t>) Cursor</a:t>
            </a:r>
            <a:r>
              <a:rPr kumimoji="1" lang="ja-JP" altLang="en-US" sz="4000" b="1">
                <a:latin typeface="Meiryo UI" panose="020B0604030504040204" pitchFamily="34" charset="-128"/>
                <a:ea typeface="Meiryo UI" panose="020B0604030504040204" pitchFamily="34" charset="-128"/>
              </a:rPr>
              <a:t>で開発したスマホアプリ</a:t>
            </a:r>
            <a:endParaRPr kumimoji="1" lang="ja-JP" altLang="en-US" sz="200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39BA8290-F201-E488-DFD4-1F9669B5F05E}"/>
              </a:ext>
            </a:extLst>
          </p:cNvPr>
          <p:cNvSpPr txBox="1"/>
          <p:nvPr/>
        </p:nvSpPr>
        <p:spPr>
          <a:xfrm>
            <a:off x="251520" y="1340768"/>
            <a:ext cx="3045449" cy="923330"/>
          </a:xfrm>
          <a:prstGeom prst="rect">
            <a:avLst/>
          </a:prstGeom>
          <a:noFill/>
        </p:spPr>
        <p:txBody>
          <a:bodyPr wrap="none" rtlCol="0">
            <a:spAutoFit/>
          </a:bodyPr>
          <a:lstStyle/>
          <a:p>
            <a:r>
              <a:rPr lang="en-US" altLang="ja-JP" dirty="0"/>
              <a:t>①GPT-4</a:t>
            </a:r>
            <a:r>
              <a:rPr lang="ja-JP" altLang="en-US"/>
              <a:t>の</a:t>
            </a:r>
            <a:r>
              <a:rPr lang="en-US" altLang="ja-JP" dirty="0"/>
              <a:t>API</a:t>
            </a:r>
            <a:r>
              <a:rPr lang="ja-JP" altLang="en-US"/>
              <a:t>を使った</a:t>
            </a:r>
            <a:endParaRPr lang="en-US" altLang="ja-JP" dirty="0"/>
          </a:p>
          <a:p>
            <a:r>
              <a:rPr lang="ja-JP" altLang="en-US"/>
              <a:t>チャットアプリ「</a:t>
            </a:r>
            <a:r>
              <a:rPr lang="en-US" altLang="ja-JP" dirty="0"/>
              <a:t>AMATE</a:t>
            </a:r>
            <a:r>
              <a:rPr lang="ja-JP" altLang="en-US"/>
              <a:t>」</a:t>
            </a:r>
            <a:endParaRPr kumimoji="1" lang="en-US" altLang="ja-JP" dirty="0"/>
          </a:p>
          <a:p>
            <a:r>
              <a:rPr kumimoji="1" lang="en-US" altLang="ja-JP" dirty="0">
                <a:hlinkClick r:id="rId2"/>
              </a:rPr>
              <a:t>https://amate.ai/</a:t>
            </a:r>
            <a:r>
              <a:rPr lang="en-US" altLang="ja-JP" dirty="0"/>
              <a:t> </a:t>
            </a:r>
            <a:endParaRPr kumimoji="1" lang="en-US" altLang="ja-JP" dirty="0"/>
          </a:p>
        </p:txBody>
      </p:sp>
      <p:pic>
        <p:nvPicPr>
          <p:cNvPr id="5" name="図 4" descr="絵と文字の加工写真&#10;&#10;中程度の精度で自動的に生成された説明">
            <a:extLst>
              <a:ext uri="{FF2B5EF4-FFF2-40B4-BE49-F238E27FC236}">
                <a16:creationId xmlns:a16="http://schemas.microsoft.com/office/drawing/2014/main" id="{76C1F385-D1B8-324E-220C-0C99E029F99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2047" y="2348880"/>
            <a:ext cx="2376264" cy="2338546"/>
          </a:xfrm>
          <a:prstGeom prst="rect">
            <a:avLst/>
          </a:prstGeom>
          <a:ln>
            <a:solidFill>
              <a:schemeClr val="tx1"/>
            </a:solidFill>
          </a:ln>
        </p:spPr>
      </p:pic>
      <p:sp>
        <p:nvSpPr>
          <p:cNvPr id="6" name="テキスト ボックス 5">
            <a:extLst>
              <a:ext uri="{FF2B5EF4-FFF2-40B4-BE49-F238E27FC236}">
                <a16:creationId xmlns:a16="http://schemas.microsoft.com/office/drawing/2014/main" id="{178FAE5A-A1C5-B5CB-740E-9672602ED100}"/>
              </a:ext>
            </a:extLst>
          </p:cNvPr>
          <p:cNvSpPr txBox="1"/>
          <p:nvPr/>
        </p:nvSpPr>
        <p:spPr>
          <a:xfrm>
            <a:off x="771267" y="2463279"/>
            <a:ext cx="1681871" cy="461665"/>
          </a:xfrm>
          <a:prstGeom prst="rect">
            <a:avLst/>
          </a:prstGeom>
          <a:solidFill>
            <a:schemeClr val="bg1"/>
          </a:solidFill>
        </p:spPr>
        <p:txBody>
          <a:bodyPr wrap="none" rtlCol="0">
            <a:spAutoFit/>
          </a:bodyPr>
          <a:lstStyle/>
          <a:p>
            <a:pPr algn="ctr"/>
            <a:r>
              <a:rPr kumimoji="1" lang="en-US" altLang="ja-JP" sz="1200" dirty="0">
                <a:latin typeface="Meiryo UI" panose="020B0604030504040204" pitchFamily="34" charset="-128"/>
                <a:ea typeface="Meiryo UI" panose="020B0604030504040204" pitchFamily="34" charset="-128"/>
              </a:rPr>
              <a:t>① </a:t>
            </a:r>
            <a:r>
              <a:rPr kumimoji="1" lang="ja-JP" altLang="en-US" sz="1200">
                <a:latin typeface="Meiryo UI" panose="020B0604030504040204" pitchFamily="34" charset="-128"/>
                <a:ea typeface="Meiryo UI" panose="020B0604030504040204" pitchFamily="34" charset="-128"/>
              </a:rPr>
              <a:t>ログインページで</a:t>
            </a:r>
            <a:br>
              <a:rPr lang="en-US" altLang="ja-JP" sz="1200" dirty="0">
                <a:latin typeface="Meiryo UI" panose="020B0604030504040204" pitchFamily="34" charset="-128"/>
                <a:ea typeface="Meiryo UI" panose="020B0604030504040204" pitchFamily="34" charset="-128"/>
              </a:rPr>
            </a:br>
            <a:r>
              <a:rPr kumimoji="1" lang="en-US" altLang="ja-JP" sz="1200" dirty="0">
                <a:latin typeface="Meiryo UI" panose="020B0604030504040204" pitchFamily="34" charset="-128"/>
                <a:ea typeface="Meiryo UI" panose="020B0604030504040204" pitchFamily="34" charset="-128"/>
              </a:rPr>
              <a:t>API</a:t>
            </a:r>
            <a:r>
              <a:rPr kumimoji="1" lang="ja-JP" altLang="en-US" sz="1200">
                <a:latin typeface="Meiryo UI" panose="020B0604030504040204" pitchFamily="34" charset="-128"/>
                <a:ea typeface="Meiryo UI" panose="020B0604030504040204" pitchFamily="34" charset="-128"/>
              </a:rPr>
              <a:t>キーを入力しログイン</a:t>
            </a:r>
          </a:p>
        </p:txBody>
      </p:sp>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3AE48DBD-3BC3-949C-6DBE-100584305BD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4095" y="3933056"/>
            <a:ext cx="2627785" cy="2376923"/>
          </a:xfrm>
          <a:prstGeom prst="rect">
            <a:avLst/>
          </a:prstGeom>
          <a:ln>
            <a:solidFill>
              <a:schemeClr val="tx1"/>
            </a:solidFill>
          </a:ln>
        </p:spPr>
      </p:pic>
      <p:sp>
        <p:nvSpPr>
          <p:cNvPr id="8" name="テキスト ボックス 7">
            <a:extLst>
              <a:ext uri="{FF2B5EF4-FFF2-40B4-BE49-F238E27FC236}">
                <a16:creationId xmlns:a16="http://schemas.microsoft.com/office/drawing/2014/main" id="{8EBD45C6-BC87-9A39-215A-16C5961B7DEE}"/>
              </a:ext>
            </a:extLst>
          </p:cNvPr>
          <p:cNvSpPr txBox="1"/>
          <p:nvPr/>
        </p:nvSpPr>
        <p:spPr>
          <a:xfrm>
            <a:off x="1196359" y="5153783"/>
            <a:ext cx="1854459" cy="646331"/>
          </a:xfrm>
          <a:prstGeom prst="rect">
            <a:avLst/>
          </a:prstGeom>
          <a:solidFill>
            <a:schemeClr val="bg1"/>
          </a:solidFill>
        </p:spPr>
        <p:txBody>
          <a:bodyPr wrap="square" rtlCol="0">
            <a:spAutoFit/>
          </a:bodyPr>
          <a:lstStyle/>
          <a:p>
            <a:pPr algn="ctr"/>
            <a:r>
              <a:rPr lang="en-US" altLang="ja-JP" sz="1200" dirty="0">
                <a:latin typeface="Meiryo UI" panose="020B0604030504040204" pitchFamily="34" charset="-128"/>
                <a:ea typeface="Meiryo UI" panose="020B0604030504040204" pitchFamily="34" charset="-128"/>
              </a:rPr>
              <a:t>② </a:t>
            </a:r>
            <a:r>
              <a:rPr lang="ja-JP" altLang="en-US" sz="1200">
                <a:latin typeface="Meiryo UI" panose="020B0604030504040204" pitchFamily="34" charset="-128"/>
                <a:ea typeface="Meiryo UI" panose="020B0604030504040204" pitchFamily="34" charset="-128"/>
              </a:rPr>
              <a:t>チャットページ最下部に</a:t>
            </a:r>
            <a:endParaRPr lang="en-US" altLang="ja-JP" sz="1200" dirty="0">
              <a:latin typeface="Meiryo UI" panose="020B0604030504040204" pitchFamily="34" charset="-128"/>
              <a:ea typeface="Meiryo UI" panose="020B0604030504040204" pitchFamily="34" charset="-128"/>
            </a:endParaRPr>
          </a:p>
          <a:p>
            <a:pPr algn="ctr"/>
            <a:r>
              <a:rPr lang="ja-JP" altLang="en-US" sz="1200">
                <a:latin typeface="Meiryo UI" panose="020B0604030504040204" pitchFamily="34" charset="-128"/>
                <a:ea typeface="Meiryo UI" panose="020B0604030504040204" pitchFamily="34" charset="-128"/>
              </a:rPr>
              <a:t>メッセージをいれて</a:t>
            </a:r>
            <a:endParaRPr lang="en-US" altLang="ja-JP" sz="1200" dirty="0">
              <a:latin typeface="Meiryo UI" panose="020B0604030504040204" pitchFamily="34" charset="-128"/>
              <a:ea typeface="Meiryo UI" panose="020B0604030504040204" pitchFamily="34" charset="-128"/>
            </a:endParaRPr>
          </a:p>
          <a:p>
            <a:pPr algn="ctr"/>
            <a:r>
              <a:rPr lang="en-US" altLang="ja-JP" sz="1200" dirty="0">
                <a:latin typeface="Meiryo UI" panose="020B0604030504040204" pitchFamily="34" charset="-128"/>
                <a:ea typeface="Meiryo UI" panose="020B0604030504040204" pitchFamily="34" charset="-128"/>
              </a:rPr>
              <a:t>AI</a:t>
            </a:r>
            <a:r>
              <a:rPr lang="ja-JP" altLang="en-US" sz="1200">
                <a:latin typeface="Meiryo UI" panose="020B0604030504040204" pitchFamily="34" charset="-128"/>
                <a:ea typeface="Meiryo UI" panose="020B0604030504040204" pitchFamily="34" charset="-128"/>
              </a:rPr>
              <a:t>と対話</a:t>
            </a:r>
            <a:endParaRPr lang="en-US" altLang="ja-JP" sz="1200" dirty="0">
              <a:latin typeface="Meiryo UI" panose="020B0604030504040204" pitchFamily="34" charset="-128"/>
              <a:ea typeface="Meiryo UI" panose="020B0604030504040204" pitchFamily="34" charset="-128"/>
            </a:endParaRPr>
          </a:p>
        </p:txBody>
      </p:sp>
      <p:cxnSp>
        <p:nvCxnSpPr>
          <p:cNvPr id="9" name="カギ線コネクタ 8">
            <a:extLst>
              <a:ext uri="{FF2B5EF4-FFF2-40B4-BE49-F238E27FC236}">
                <a16:creationId xmlns:a16="http://schemas.microsoft.com/office/drawing/2014/main" id="{5301F5D6-B1C6-DD13-CBB1-7077067F3295}"/>
              </a:ext>
            </a:extLst>
          </p:cNvPr>
          <p:cNvCxnSpPr>
            <a:stCxn id="5" idx="3"/>
          </p:cNvCxnSpPr>
          <p:nvPr/>
        </p:nvCxnSpPr>
        <p:spPr>
          <a:xfrm>
            <a:off x="2808311" y="3518153"/>
            <a:ext cx="242507" cy="414903"/>
          </a:xfrm>
          <a:prstGeom prst="bentConnector2">
            <a:avLst/>
          </a:prstGeom>
          <a:ln>
            <a:tailEnd type="triangle" w="lg" len="lg"/>
          </a:ln>
          <a:effectLst/>
        </p:spPr>
        <p:style>
          <a:lnRef idx="2">
            <a:schemeClr val="dk1"/>
          </a:lnRef>
          <a:fillRef idx="0">
            <a:schemeClr val="dk1"/>
          </a:fillRef>
          <a:effectRef idx="1">
            <a:schemeClr val="dk1"/>
          </a:effectRef>
          <a:fontRef idx="minor">
            <a:schemeClr val="tx1"/>
          </a:fontRef>
        </p:style>
      </p:cxnSp>
      <p:sp>
        <p:nvSpPr>
          <p:cNvPr id="10" name="テキスト ボックス 9">
            <a:extLst>
              <a:ext uri="{FF2B5EF4-FFF2-40B4-BE49-F238E27FC236}">
                <a16:creationId xmlns:a16="http://schemas.microsoft.com/office/drawing/2014/main" id="{457CCAB2-3DFC-85EA-E77E-C0D727800E83}"/>
              </a:ext>
            </a:extLst>
          </p:cNvPr>
          <p:cNvSpPr txBox="1"/>
          <p:nvPr/>
        </p:nvSpPr>
        <p:spPr>
          <a:xfrm>
            <a:off x="143372" y="830903"/>
            <a:ext cx="8327921" cy="369332"/>
          </a:xfrm>
          <a:prstGeom prst="rect">
            <a:avLst/>
          </a:prstGeom>
          <a:noFill/>
        </p:spPr>
        <p:txBody>
          <a:bodyPr wrap="none" rtlCol="0">
            <a:spAutoFit/>
          </a:bodyPr>
          <a:lstStyle/>
          <a:p>
            <a:r>
              <a:rPr kumimoji="1" lang="en-US" altLang="ja-JP" dirty="0"/>
              <a:t>AI</a:t>
            </a:r>
            <a:r>
              <a:rPr kumimoji="1" lang="ja-JP" altLang="en-US"/>
              <a:t>と一緒に要件を詳細化し、設計開発した</a:t>
            </a:r>
            <a:r>
              <a:rPr kumimoji="1" lang="en-US" altLang="ja-JP" dirty="0"/>
              <a:t>Flutter</a:t>
            </a:r>
            <a:r>
              <a:rPr kumimoji="1" lang="ja-JP" altLang="en-US"/>
              <a:t>ベースのスマホアプリです。</a:t>
            </a:r>
          </a:p>
        </p:txBody>
      </p:sp>
      <p:sp>
        <p:nvSpPr>
          <p:cNvPr id="11" name="テキスト ボックス 10">
            <a:extLst>
              <a:ext uri="{FF2B5EF4-FFF2-40B4-BE49-F238E27FC236}">
                <a16:creationId xmlns:a16="http://schemas.microsoft.com/office/drawing/2014/main" id="{875D5028-BF6E-F318-58F2-5B0B77DF2557}"/>
              </a:ext>
            </a:extLst>
          </p:cNvPr>
          <p:cNvSpPr txBox="1"/>
          <p:nvPr/>
        </p:nvSpPr>
        <p:spPr>
          <a:xfrm>
            <a:off x="4094427" y="1340768"/>
            <a:ext cx="4464496" cy="646331"/>
          </a:xfrm>
          <a:prstGeom prst="rect">
            <a:avLst/>
          </a:prstGeom>
          <a:noFill/>
        </p:spPr>
        <p:txBody>
          <a:bodyPr wrap="square" rtlCol="0">
            <a:spAutoFit/>
          </a:bodyPr>
          <a:lstStyle/>
          <a:p>
            <a:r>
              <a:rPr lang="ja-JP" altLang="en-US"/>
              <a:t>②アルペンスキー用ストップウォッチ</a:t>
            </a:r>
            <a:endParaRPr kumimoji="1" lang="en-US" altLang="ja-JP" dirty="0"/>
          </a:p>
          <a:p>
            <a:r>
              <a:rPr kumimoji="1" lang="en-US" altLang="ja-JP" dirty="0">
                <a:hlinkClick r:id="rId5"/>
              </a:rPr>
              <a:t>https://david3080.github.io/alpensw/</a:t>
            </a:r>
            <a:r>
              <a:rPr kumimoji="1" lang="en-US" altLang="ja-JP" dirty="0"/>
              <a:t> </a:t>
            </a:r>
          </a:p>
        </p:txBody>
      </p:sp>
      <p:pic>
        <p:nvPicPr>
          <p:cNvPr id="13" name="図 12"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484F8D01-2EF3-E572-3639-C87A245A401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117755" y="2066539"/>
            <a:ext cx="4364878" cy="4458805"/>
          </a:xfrm>
          <a:prstGeom prst="rect">
            <a:avLst/>
          </a:prstGeom>
        </p:spPr>
      </p:pic>
    </p:spTree>
    <p:extLst>
      <p:ext uri="{BB962C8B-B14F-4D97-AF65-F5344CB8AC3E}">
        <p14:creationId xmlns:p14="http://schemas.microsoft.com/office/powerpoint/2010/main" val="2546735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E39BC90-8D53-5AB8-484E-08741B14A4A0}"/>
              </a:ext>
            </a:extLst>
          </p:cNvPr>
          <p:cNvSpPr txBox="1"/>
          <p:nvPr/>
        </p:nvSpPr>
        <p:spPr>
          <a:xfrm>
            <a:off x="219732" y="0"/>
            <a:ext cx="8816764"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2-11.</a:t>
            </a:r>
            <a:r>
              <a:rPr lang="ja-JP" altLang="en-US" sz="3600" b="1">
                <a:latin typeface="Meiryo UI" panose="020B0604030504040204" pitchFamily="34" charset="-128"/>
                <a:ea typeface="Meiryo UI" panose="020B0604030504040204" pitchFamily="34" charset="-128"/>
              </a:rPr>
              <a:t>生成</a:t>
            </a:r>
            <a:r>
              <a:rPr lang="en-US" altLang="ja-JP" sz="3600" b="1" dirty="0">
                <a:latin typeface="Meiryo UI" panose="020B0604030504040204" pitchFamily="34" charset="-128"/>
                <a:ea typeface="Meiryo UI" panose="020B0604030504040204" pitchFamily="34" charset="-128"/>
              </a:rPr>
              <a:t>AI</a:t>
            </a:r>
            <a:r>
              <a:rPr kumimoji="1" lang="ja-JP" altLang="en-US" sz="3600" b="1">
                <a:latin typeface="Meiryo UI" panose="020B0604030504040204" pitchFamily="34" charset="-128"/>
                <a:ea typeface="Meiryo UI" panose="020B0604030504040204" pitchFamily="34" charset="-128"/>
              </a:rPr>
              <a:t>利用ガイドライン</a:t>
            </a:r>
            <a:endParaRPr lang="ja-JP" altLang="en-US" sz="3600" b="1">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3917E604-BEEE-5132-A280-E481A4C608D7}"/>
              </a:ext>
            </a:extLst>
          </p:cNvPr>
          <p:cNvSpPr txBox="1"/>
          <p:nvPr/>
        </p:nvSpPr>
        <p:spPr>
          <a:xfrm>
            <a:off x="179512" y="1118348"/>
            <a:ext cx="8784976" cy="3877985"/>
          </a:xfrm>
          <a:prstGeom prst="rect">
            <a:avLst/>
          </a:prstGeom>
          <a:noFill/>
        </p:spPr>
        <p:txBody>
          <a:bodyPr wrap="square">
            <a:spAutoFit/>
          </a:bodyPr>
          <a:lstStyle/>
          <a:p>
            <a:pPr marL="285750" indent="-285750">
              <a:buFont typeface="Arial" panose="020B0604020202020204" pitchFamily="34" charset="0"/>
              <a:buChar char="•"/>
            </a:pPr>
            <a:r>
              <a:rPr lang="ja-JP" altLang="en-US" sz="2400">
                <a:latin typeface="Meiryo UI" panose="020B0604030504040204" pitchFamily="34" charset="-128"/>
                <a:ea typeface="Meiryo UI" panose="020B0604030504040204" pitchFamily="34" charset="-128"/>
              </a:rPr>
              <a:t>生成</a:t>
            </a:r>
            <a:r>
              <a:rPr lang="en-US" altLang="ja-JP" sz="2400" dirty="0">
                <a:latin typeface="Meiryo UI" panose="020B0604030504040204" pitchFamily="34" charset="-128"/>
                <a:ea typeface="Meiryo UI" panose="020B0604030504040204" pitchFamily="34" charset="-128"/>
              </a:rPr>
              <a:t>AI</a:t>
            </a:r>
            <a:r>
              <a:rPr lang="ja-JP" altLang="en-US" sz="2400">
                <a:latin typeface="Meiryo UI" panose="020B0604030504040204" pitchFamily="34" charset="-128"/>
                <a:ea typeface="Meiryo UI" panose="020B0604030504040204" pitchFamily="34" charset="-128"/>
              </a:rPr>
              <a:t>利用には</a:t>
            </a:r>
            <a:r>
              <a:rPr lang="ja-JP" altLang="en-US" sz="2400" b="1">
                <a:solidFill>
                  <a:srgbClr val="FF0000"/>
                </a:solidFill>
                <a:latin typeface="Meiryo UI" panose="020B0604030504040204" pitchFamily="34" charset="-128"/>
                <a:ea typeface="Meiryo UI" panose="020B0604030504040204" pitchFamily="34" charset="-128"/>
              </a:rPr>
              <a:t>権利関係上のリスク</a:t>
            </a:r>
            <a:r>
              <a:rPr lang="ja-JP" altLang="en-US" sz="2400">
                <a:latin typeface="Meiryo UI" panose="020B0604030504040204" pitchFamily="34" charset="-128"/>
                <a:ea typeface="Meiryo UI" panose="020B0604030504040204" pitchFamily="34" charset="-128"/>
              </a:rPr>
              <a:t>がある。</a:t>
            </a:r>
            <a:endParaRPr lang="en-US" altLang="ja-JP" sz="1050" dirty="0">
              <a:latin typeface="Meiryo UI" panose="020B0604030504040204" pitchFamily="34" charset="-128"/>
              <a:ea typeface="Meiryo UI" panose="020B0604030504040204" pitchFamily="34" charset="-128"/>
            </a:endParaRPr>
          </a:p>
          <a:p>
            <a:pPr marL="454025" lvl="1" indent="-179388">
              <a:buFont typeface="Arial" panose="020B0604020202020204" pitchFamily="34" charset="0"/>
              <a:buChar char="•"/>
            </a:pPr>
            <a:r>
              <a:rPr lang="ja-JP" altLang="en-US" sz="2000" b="1">
                <a:solidFill>
                  <a:srgbClr val="FF0000"/>
                </a:solidFill>
                <a:latin typeface="Meiryo UI" panose="020B0604030504040204" pitchFamily="34" charset="-128"/>
                <a:ea typeface="Meiryo UI" panose="020B0604030504040204" pitchFamily="34" charset="-128"/>
              </a:rPr>
              <a:t>学習データの著作権に問題がある</a:t>
            </a:r>
            <a:r>
              <a:rPr lang="ja-JP" altLang="en-US" sz="2000">
                <a:latin typeface="Meiryo UI" panose="020B0604030504040204" pitchFamily="34" charset="-128"/>
                <a:ea typeface="Meiryo UI" panose="020B0604030504040204" pitchFamily="34" charset="-128"/>
              </a:rPr>
              <a:t>可能性がある。特に画像生成系</a:t>
            </a:r>
            <a:r>
              <a:rPr lang="en-US" altLang="ja-JP" sz="2000" dirty="0">
                <a:latin typeface="Meiryo UI" panose="020B0604030504040204" pitchFamily="34" charset="-128"/>
                <a:ea typeface="Meiryo UI" panose="020B0604030504040204" pitchFamily="34" charset="-128"/>
              </a:rPr>
              <a:t>AI</a:t>
            </a:r>
            <a:r>
              <a:rPr lang="ja-JP" altLang="en-US" sz="2000">
                <a:latin typeface="Meiryo UI" panose="020B0604030504040204" pitchFamily="34" charset="-128"/>
                <a:ea typeface="Meiryo UI" panose="020B0604030504040204" pitchFamily="34" charset="-128"/>
              </a:rPr>
              <a:t>は</a:t>
            </a:r>
            <a:br>
              <a:rPr lang="en-US" altLang="ja-JP" sz="2000" dirty="0">
                <a:latin typeface="Meiryo UI" panose="020B0604030504040204" pitchFamily="34" charset="-128"/>
                <a:ea typeface="Meiryo UI" panose="020B0604030504040204" pitchFamily="34" charset="-128"/>
              </a:rPr>
            </a:br>
            <a:r>
              <a:rPr lang="ja-JP" altLang="en-US" sz="2000">
                <a:latin typeface="Meiryo UI" panose="020B0604030504040204" pitchFamily="34" charset="-128"/>
                <a:ea typeface="Meiryo UI" panose="020B0604030504040204" pitchFamily="34" charset="-128"/>
              </a:rPr>
              <a:t>他者が著作権を持つ画像で学習したものが大半。</a:t>
            </a:r>
            <a:endParaRPr lang="en-US" altLang="ja-JP" sz="2000" dirty="0">
              <a:latin typeface="Meiryo UI" panose="020B0604030504040204" pitchFamily="34" charset="-128"/>
              <a:ea typeface="Meiryo UI" panose="020B0604030504040204" pitchFamily="34" charset="-128"/>
            </a:endParaRPr>
          </a:p>
          <a:p>
            <a:pPr marL="454025" lvl="1" indent="-179388">
              <a:buFont typeface="Arial" panose="020B0604020202020204" pitchFamily="34" charset="0"/>
              <a:buChar char="•"/>
            </a:pPr>
            <a:r>
              <a:rPr lang="ja-JP" altLang="en-US" sz="2000" b="1">
                <a:solidFill>
                  <a:srgbClr val="FF0000"/>
                </a:solidFill>
                <a:latin typeface="Meiryo UI" panose="020B0604030504040204" pitchFamily="34" charset="-128"/>
                <a:ea typeface="Meiryo UI" panose="020B0604030504040204" pitchFamily="34" charset="-128"/>
              </a:rPr>
              <a:t>利用時の入力データがその生成</a:t>
            </a:r>
            <a:r>
              <a:rPr lang="en-US" altLang="ja-JP" sz="2000" b="1" dirty="0">
                <a:solidFill>
                  <a:srgbClr val="FF0000"/>
                </a:solidFill>
                <a:latin typeface="Meiryo UI" panose="020B0604030504040204" pitchFamily="34" charset="-128"/>
                <a:ea typeface="Meiryo UI" panose="020B0604030504040204" pitchFamily="34" charset="-128"/>
              </a:rPr>
              <a:t>AI</a:t>
            </a:r>
            <a:r>
              <a:rPr lang="ja-JP" altLang="en-US" sz="2000" b="1">
                <a:solidFill>
                  <a:srgbClr val="FF0000"/>
                </a:solidFill>
                <a:latin typeface="Meiryo UI" panose="020B0604030504040204" pitchFamily="34" charset="-128"/>
                <a:ea typeface="Meiryo UI" panose="020B0604030504040204" pitchFamily="34" charset="-128"/>
              </a:rPr>
              <a:t>の再学習に利用される</a:t>
            </a:r>
            <a:r>
              <a:rPr lang="ja-JP" altLang="en-US" sz="2000">
                <a:latin typeface="Meiryo UI" panose="020B0604030504040204" pitchFamily="34" charset="-128"/>
                <a:ea typeface="Meiryo UI" panose="020B0604030504040204" pitchFamily="34" charset="-128"/>
              </a:rPr>
              <a:t>場合があり</a:t>
            </a:r>
            <a:br>
              <a:rPr lang="en-US" altLang="ja-JP" sz="2000" dirty="0">
                <a:latin typeface="Meiryo UI" panose="020B0604030504040204" pitchFamily="34" charset="-128"/>
                <a:ea typeface="Meiryo UI" panose="020B0604030504040204" pitchFamily="34" charset="-128"/>
              </a:rPr>
            </a:br>
            <a:r>
              <a:rPr lang="ja-JP" altLang="en-US" sz="2000">
                <a:latin typeface="Meiryo UI" panose="020B0604030504040204" pitchFamily="34" charset="-128"/>
                <a:ea typeface="Meiryo UI" panose="020B0604030504040204" pitchFamily="34" charset="-128"/>
              </a:rPr>
              <a:t>機密情報や知的財産を生成</a:t>
            </a:r>
            <a:r>
              <a:rPr lang="en-US" altLang="ja-JP" sz="2000" dirty="0">
                <a:latin typeface="Meiryo UI" panose="020B0604030504040204" pitchFamily="34" charset="-128"/>
                <a:ea typeface="Meiryo UI" panose="020B0604030504040204" pitchFamily="34" charset="-128"/>
              </a:rPr>
              <a:t>AI</a:t>
            </a:r>
            <a:r>
              <a:rPr lang="ja-JP" altLang="en-US" sz="2000">
                <a:latin typeface="Meiryo UI" panose="020B0604030504040204" pitchFamily="34" charset="-128"/>
                <a:ea typeface="Meiryo UI" panose="020B0604030504040204" pitchFamily="34" charset="-128"/>
              </a:rPr>
              <a:t>が答える事例が報告されている。</a:t>
            </a:r>
            <a:endParaRPr lang="en-US" altLang="ja-JP" sz="800" dirty="0">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endParaRPr lang="en-US" altLang="ja-JP" sz="2400" dirty="0">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r>
              <a:rPr lang="ja-JP" altLang="en-US" sz="2400">
                <a:latin typeface="Meiryo UI" panose="020B0604030504040204" pitchFamily="34" charset="-128"/>
                <a:ea typeface="Meiryo UI" panose="020B0604030504040204" pitchFamily="34" charset="-128"/>
              </a:rPr>
              <a:t>リスクがあるなら企業内利用を一律禁止してしまえばよい？</a:t>
            </a:r>
            <a:endParaRPr lang="en-US" altLang="ja-JP" sz="1050" dirty="0">
              <a:latin typeface="Meiryo UI" panose="020B0604030504040204" pitchFamily="34" charset="-128"/>
              <a:ea typeface="Meiryo UI" panose="020B0604030504040204" pitchFamily="34" charset="-128"/>
            </a:endParaRPr>
          </a:p>
          <a:p>
            <a:pPr marL="742950" lvl="1" indent="-285750">
              <a:buFont typeface="Arial" panose="020B0604020202020204" pitchFamily="34" charset="0"/>
              <a:buChar char="•"/>
            </a:pPr>
            <a:r>
              <a:rPr lang="ja-JP" altLang="en-US" sz="2400" b="1">
                <a:solidFill>
                  <a:srgbClr val="FF0000"/>
                </a:solidFill>
                <a:latin typeface="Meiryo UI" panose="020B0604030504040204" pitchFamily="34" charset="-128"/>
                <a:ea typeface="Meiryo UI" panose="020B0604030504040204" pitchFamily="34" charset="-128"/>
              </a:rPr>
              <a:t>大幅な生産性向上や民主化された安価で最高レベルの</a:t>
            </a:r>
            <a:br>
              <a:rPr lang="en-US" altLang="ja-JP" sz="2400" b="1" dirty="0">
                <a:solidFill>
                  <a:srgbClr val="FF0000"/>
                </a:solidFill>
                <a:latin typeface="Meiryo UI" panose="020B0604030504040204" pitchFamily="34" charset="-128"/>
                <a:ea typeface="Meiryo UI" panose="020B0604030504040204" pitchFamily="34" charset="-128"/>
              </a:rPr>
            </a:br>
            <a:r>
              <a:rPr lang="ja-JP" altLang="en-US" sz="2400" b="1">
                <a:solidFill>
                  <a:srgbClr val="FF0000"/>
                </a:solidFill>
                <a:latin typeface="Meiryo UI" panose="020B0604030504040204" pitchFamily="34" charset="-128"/>
                <a:ea typeface="Meiryo UI" panose="020B0604030504040204" pitchFamily="34" charset="-128"/>
              </a:rPr>
              <a:t>技術の活用機会を逃す</a:t>
            </a:r>
            <a:r>
              <a:rPr lang="ja-JP" altLang="en-US" sz="2400">
                <a:latin typeface="Meiryo UI" panose="020B0604030504040204" pitchFamily="34" charset="-128"/>
                <a:ea typeface="Meiryo UI" panose="020B0604030504040204" pitchFamily="34" charset="-128"/>
              </a:rPr>
              <a:t>ことになる。</a:t>
            </a:r>
            <a:endParaRPr lang="en-US" altLang="ja-JP" sz="2400" dirty="0">
              <a:latin typeface="Meiryo UI" panose="020B0604030504040204" pitchFamily="34" charset="-128"/>
              <a:ea typeface="Meiryo UI" panose="020B0604030504040204" pitchFamily="34" charset="-128"/>
            </a:endParaRPr>
          </a:p>
          <a:p>
            <a:pPr marL="742950" lvl="1" indent="-285750">
              <a:buFont typeface="Arial" panose="020B0604020202020204" pitchFamily="34" charset="0"/>
              <a:buChar char="•"/>
            </a:pPr>
            <a:r>
              <a:rPr lang="ja-JP" altLang="en-US" sz="2800" b="1">
                <a:solidFill>
                  <a:srgbClr val="0000FF"/>
                </a:solidFill>
                <a:latin typeface="Meiryo UI" panose="020B0604030504040204" pitchFamily="34" charset="-128"/>
                <a:ea typeface="Meiryo UI" panose="020B0604030504040204" pitchFamily="34" charset="-128"/>
              </a:rPr>
              <a:t>利用者のリテラシーを上げてかしこく使うべき</a:t>
            </a:r>
            <a:r>
              <a:rPr lang="ja-JP" altLang="en-US" sz="2400">
                <a:latin typeface="Meiryo UI" panose="020B0604030504040204" pitchFamily="34" charset="-128"/>
                <a:ea typeface="Meiryo UI" panose="020B0604030504040204" pitchFamily="34" charset="-128"/>
              </a:rPr>
              <a:t>。</a:t>
            </a:r>
            <a:endParaRPr lang="en-US" altLang="ja-JP" sz="2400" dirty="0">
              <a:latin typeface="Meiryo UI" panose="020B0604030504040204" pitchFamily="34" charset="-128"/>
              <a:ea typeface="Meiryo UI" panose="020B0604030504040204" pitchFamily="34" charset="-128"/>
            </a:endParaRPr>
          </a:p>
          <a:p>
            <a:pPr marL="742950" lvl="1" indent="-285750">
              <a:buFont typeface="Arial" panose="020B0604020202020204" pitchFamily="34" charset="0"/>
              <a:buChar char="•"/>
            </a:pPr>
            <a:r>
              <a:rPr lang="en-US" altLang="ja-JP" dirty="0">
                <a:solidFill>
                  <a:srgbClr val="0000FF"/>
                </a:solidFill>
                <a:latin typeface="Meiryo UI" panose="020B0604030504040204" pitchFamily="34" charset="-128"/>
                <a:ea typeface="Meiryo UI" panose="020B0604030504040204" pitchFamily="34" charset="-128"/>
              </a:rPr>
              <a:t>API</a:t>
            </a:r>
            <a:r>
              <a:rPr lang="ja-JP" altLang="en-US">
                <a:solidFill>
                  <a:srgbClr val="0000FF"/>
                </a:solidFill>
                <a:latin typeface="Meiryo UI" panose="020B0604030504040204" pitchFamily="34" charset="-128"/>
                <a:ea typeface="Meiryo UI" panose="020B0604030504040204" pitchFamily="34" charset="-128"/>
              </a:rPr>
              <a:t>を使う利用は入力データが学習に利用されず、利用方法を限定することもできます。</a:t>
            </a:r>
            <a:endParaRPr lang="en-US" altLang="ja-JP" dirty="0">
              <a:solidFill>
                <a:srgbClr val="0000FF"/>
              </a:solidFill>
              <a:latin typeface="Meiryo UI" panose="020B0604030504040204" pitchFamily="34" charset="-128"/>
              <a:ea typeface="Meiryo UI" panose="020B0604030504040204" pitchFamily="34" charset="-128"/>
            </a:endParaRPr>
          </a:p>
        </p:txBody>
      </p:sp>
      <p:sp>
        <p:nvSpPr>
          <p:cNvPr id="5" name="右矢印 4">
            <a:extLst>
              <a:ext uri="{FF2B5EF4-FFF2-40B4-BE49-F238E27FC236}">
                <a16:creationId xmlns:a16="http://schemas.microsoft.com/office/drawing/2014/main" id="{175C7963-A373-06F4-FA9D-D6C6496843C5}"/>
              </a:ext>
            </a:extLst>
          </p:cNvPr>
          <p:cNvSpPr/>
          <p:nvPr/>
        </p:nvSpPr>
        <p:spPr>
          <a:xfrm>
            <a:off x="755576" y="5356373"/>
            <a:ext cx="792088" cy="648072"/>
          </a:xfrm>
          <a:prstGeom prst="rightArrow">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9" name="テキスト ボックス 38">
            <a:extLst>
              <a:ext uri="{FF2B5EF4-FFF2-40B4-BE49-F238E27FC236}">
                <a16:creationId xmlns:a16="http://schemas.microsoft.com/office/drawing/2014/main" id="{EBB481EF-61BA-99D9-F32E-22F5EA641DC3}"/>
              </a:ext>
            </a:extLst>
          </p:cNvPr>
          <p:cNvSpPr txBox="1"/>
          <p:nvPr/>
        </p:nvSpPr>
        <p:spPr>
          <a:xfrm>
            <a:off x="1691680" y="4996333"/>
            <a:ext cx="4935967" cy="1384995"/>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a:latin typeface="Meiryo UI" panose="020B0604030504040204" pitchFamily="34" charset="-128"/>
                <a:ea typeface="Meiryo UI" panose="020B0604030504040204" pitchFamily="34" charset="-128"/>
              </a:rPr>
              <a:t>社員のリテラシーを上げる</a:t>
            </a:r>
            <a:r>
              <a:rPr kumimoji="1" lang="ja-JP" altLang="en-US" sz="2800" b="1">
                <a:solidFill>
                  <a:srgbClr val="0000FF"/>
                </a:solidFill>
                <a:latin typeface="Meiryo UI" panose="020B0604030504040204" pitchFamily="34" charset="-128"/>
                <a:ea typeface="Meiryo UI" panose="020B0604030504040204" pitchFamily="34" charset="-128"/>
              </a:rPr>
              <a:t>基礎教育</a:t>
            </a:r>
            <a:endParaRPr kumimoji="1" lang="en-US" altLang="ja-JP" sz="2400" b="1" dirty="0">
              <a:solidFill>
                <a:srgbClr val="0000FF"/>
              </a:solidFill>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r>
              <a:rPr kumimoji="1" lang="ja-JP" altLang="en-US" sz="2800" b="1">
                <a:solidFill>
                  <a:srgbClr val="0000FF"/>
                </a:solidFill>
                <a:latin typeface="Meiryo UI" panose="020B0604030504040204" pitchFamily="34" charset="-128"/>
                <a:ea typeface="Meiryo UI" panose="020B0604030504040204" pitchFamily="34" charset="-128"/>
              </a:rPr>
              <a:t>利用ガイドライン</a:t>
            </a:r>
            <a:r>
              <a:rPr kumimoji="1" lang="ja-JP" altLang="en-US" sz="2400">
                <a:latin typeface="Meiryo UI" panose="020B0604030504040204" pitchFamily="34" charset="-128"/>
                <a:ea typeface="Meiryo UI" panose="020B0604030504040204" pitchFamily="34" charset="-128"/>
              </a:rPr>
              <a:t>の策定</a:t>
            </a:r>
            <a:endParaRPr kumimoji="1" lang="en-US" altLang="ja-JP" sz="2400" dirty="0">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r>
              <a:rPr lang="ja-JP" altLang="en-US" sz="2800" b="1">
                <a:solidFill>
                  <a:srgbClr val="0000FF"/>
                </a:solidFill>
                <a:latin typeface="Meiryo UI" panose="020B0604030504040204" pitchFamily="34" charset="-128"/>
                <a:ea typeface="Meiryo UI" panose="020B0604030504040204" pitchFamily="34" charset="-128"/>
              </a:rPr>
              <a:t>標準ツール</a:t>
            </a:r>
            <a:r>
              <a:rPr lang="ja-JP" altLang="en-US" sz="2400">
                <a:latin typeface="Meiryo UI" panose="020B0604030504040204" pitchFamily="34" charset="-128"/>
                <a:ea typeface="Meiryo UI" panose="020B0604030504040204" pitchFamily="34" charset="-128"/>
              </a:rPr>
              <a:t>の選定もしくは開発</a:t>
            </a:r>
            <a:endParaRPr kumimoji="1" lang="ja-JP" altLang="en-US" sz="240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1223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CDFC123-8D7A-B89E-E450-EA36D2246443}"/>
              </a:ext>
            </a:extLst>
          </p:cNvPr>
          <p:cNvSpPr>
            <a:spLocks noGrp="1"/>
          </p:cNvSpPr>
          <p:nvPr>
            <p:ph type="body" sz="quarter" idx="13"/>
          </p:nvPr>
        </p:nvSpPr>
        <p:spPr>
          <a:xfrm>
            <a:off x="143508" y="0"/>
            <a:ext cx="8856984" cy="864096"/>
          </a:xfrm>
        </p:spPr>
        <p:txBody>
          <a:bodyPr/>
          <a:lstStyle/>
          <a:p>
            <a:r>
              <a:rPr lang="en-US" altLang="ja-JP" sz="3600" b="1" dirty="0"/>
              <a:t>2-12</a:t>
            </a:r>
            <a:r>
              <a:rPr kumimoji="1" lang="en-US" altLang="ja-JP" sz="3600" b="1" dirty="0"/>
              <a:t>.</a:t>
            </a:r>
            <a:r>
              <a:rPr kumimoji="1" lang="ja-JP" altLang="en-US" sz="3600" b="1"/>
              <a:t>常識的な知識を評価</a:t>
            </a:r>
          </a:p>
        </p:txBody>
      </p:sp>
      <p:sp>
        <p:nvSpPr>
          <p:cNvPr id="4" name="テキスト ボックス 3">
            <a:extLst>
              <a:ext uri="{FF2B5EF4-FFF2-40B4-BE49-F238E27FC236}">
                <a16:creationId xmlns:a16="http://schemas.microsoft.com/office/drawing/2014/main" id="{ECB06E3A-9E0E-B676-8B24-214AD082D9E3}"/>
              </a:ext>
            </a:extLst>
          </p:cNvPr>
          <p:cNvSpPr txBox="1"/>
          <p:nvPr/>
        </p:nvSpPr>
        <p:spPr>
          <a:xfrm>
            <a:off x="323528" y="1066085"/>
            <a:ext cx="8424936" cy="4955203"/>
          </a:xfrm>
          <a:prstGeom prst="rect">
            <a:avLst/>
          </a:prstGeom>
          <a:noFill/>
        </p:spPr>
        <p:txBody>
          <a:bodyPr wrap="square">
            <a:spAutoFit/>
          </a:bodyPr>
          <a:lstStyle/>
          <a:p>
            <a:r>
              <a:rPr lang="ja-JP" altLang="en-US" sz="2800">
                <a:latin typeface="Meiryo UI" panose="020B0604030504040204" pitchFamily="34" charset="-128"/>
                <a:ea typeface="Meiryo UI" panose="020B0604030504040204" pitchFamily="34" charset="-128"/>
              </a:rPr>
              <a:t>ウィノグラードスキーマチャレンジ</a:t>
            </a:r>
            <a:br>
              <a:rPr lang="en-US" altLang="ja-JP" sz="2400" dirty="0">
                <a:latin typeface="Meiryo UI" panose="020B0604030504040204" pitchFamily="34" charset="-128"/>
                <a:ea typeface="Meiryo UI" panose="020B0604030504040204" pitchFamily="34" charset="-128"/>
              </a:rPr>
            </a:br>
            <a:r>
              <a:rPr lang="en-US" altLang="ja-JP" dirty="0">
                <a:latin typeface="Meiryo UI" panose="020B0604030504040204" pitchFamily="34" charset="-128"/>
                <a:ea typeface="Meiryo UI" panose="020B0604030504040204" pitchFamily="34" charset="-128"/>
                <a:hlinkClick r:id="rId2"/>
              </a:rPr>
              <a:t>https://cs.nyu.edu/~davise/papers/WinogradSchemas/WS.html</a:t>
            </a:r>
            <a:br>
              <a:rPr lang="en-US" altLang="ja-JP" dirty="0">
                <a:latin typeface="Meiryo UI" panose="020B0604030504040204" pitchFamily="34" charset="-128"/>
                <a:ea typeface="Meiryo UI" panose="020B0604030504040204" pitchFamily="34" charset="-128"/>
              </a:rPr>
            </a:br>
            <a:r>
              <a:rPr lang="ja-JP" altLang="en-US">
                <a:latin typeface="Meiryo UI" panose="020B0604030504040204" pitchFamily="34" charset="-128"/>
                <a:ea typeface="Meiryo UI" panose="020B0604030504040204" pitchFamily="34" charset="-128"/>
              </a:rPr>
              <a:t>日本語訳：</a:t>
            </a:r>
            <a:endParaRPr lang="en-US" altLang="ja-JP" dirty="0">
              <a:latin typeface="Meiryo UI" panose="020B0604030504040204" pitchFamily="34" charset="-128"/>
              <a:ea typeface="Meiryo UI" panose="020B0604030504040204" pitchFamily="34" charset="-128"/>
            </a:endParaRPr>
          </a:p>
          <a:p>
            <a:r>
              <a:rPr lang="en-US" altLang="ja-JP" dirty="0">
                <a:latin typeface="Meiryo UI" panose="020B0604030504040204" pitchFamily="34" charset="-128"/>
                <a:ea typeface="Meiryo UI" panose="020B0604030504040204" pitchFamily="34" charset="-128"/>
                <a:hlinkClick r:id="rId3"/>
              </a:rPr>
              <a:t>http://arakilab.media.eng.hokudai.ac.jp/~kabura/collection_ja.html</a:t>
            </a:r>
            <a:endParaRPr lang="en-US" altLang="ja-JP" dirty="0">
              <a:latin typeface="Meiryo UI" panose="020B0604030504040204" pitchFamily="34" charset="-128"/>
              <a:ea typeface="Meiryo UI" panose="020B0604030504040204" pitchFamily="34" charset="-128"/>
            </a:endParaRPr>
          </a:p>
          <a:p>
            <a:br>
              <a:rPr lang="en-US" altLang="ja-JP" dirty="0">
                <a:latin typeface="Meiryo UI" panose="020B0604030504040204" pitchFamily="34" charset="-128"/>
                <a:ea typeface="Meiryo UI" panose="020B0604030504040204" pitchFamily="34" charset="-128"/>
              </a:rPr>
            </a:br>
            <a:r>
              <a:rPr lang="ja-JP" altLang="en-US" sz="2400">
                <a:latin typeface="Meiryo UI" panose="020B0604030504040204" pitchFamily="34" charset="-128"/>
                <a:ea typeface="Meiryo UI" panose="020B0604030504040204" pitchFamily="34" charset="-128"/>
              </a:rPr>
              <a:t>チューリングテストをより具体的にするため、</a:t>
            </a:r>
            <a:r>
              <a:rPr lang="en-US" altLang="ja-JP" sz="2400" dirty="0">
                <a:latin typeface="Meiryo UI" panose="020B0604030504040204" pitchFamily="34" charset="-128"/>
                <a:ea typeface="Meiryo UI" panose="020B0604030504040204" pitchFamily="34" charset="-128"/>
              </a:rPr>
              <a:t>AI</a:t>
            </a:r>
            <a:r>
              <a:rPr lang="ja-JP" altLang="en-US" sz="2400">
                <a:latin typeface="Meiryo UI" panose="020B0604030504040204" pitchFamily="34" charset="-128"/>
                <a:ea typeface="Meiryo UI" panose="020B0604030504040204" pitchFamily="34" charset="-128"/>
              </a:rPr>
              <a:t>による</a:t>
            </a:r>
            <a:br>
              <a:rPr lang="en-US" altLang="ja-JP" sz="2400" dirty="0">
                <a:latin typeface="Meiryo UI" panose="020B0604030504040204" pitchFamily="34" charset="-128"/>
                <a:ea typeface="Meiryo UI" panose="020B0604030504040204" pitchFamily="34" charset="-128"/>
              </a:rPr>
            </a:br>
            <a:r>
              <a:rPr lang="ja-JP" altLang="en-US" sz="2400">
                <a:latin typeface="Meiryo UI" panose="020B0604030504040204" pitchFamily="34" charset="-128"/>
                <a:ea typeface="Meiryo UI" panose="020B0604030504040204" pitchFamily="34" charset="-128"/>
              </a:rPr>
              <a:t>常識的な知識の獲得を評価する評価セットです。</a:t>
            </a:r>
            <a:br>
              <a:rPr lang="en-US" altLang="ja-JP" sz="2400" dirty="0">
                <a:latin typeface="Meiryo UI" panose="020B0604030504040204" pitchFamily="34" charset="-128"/>
                <a:ea typeface="Meiryo UI" panose="020B0604030504040204" pitchFamily="34" charset="-128"/>
              </a:rPr>
            </a:br>
            <a:br>
              <a:rPr lang="en-US" altLang="ja-JP" sz="2400" dirty="0">
                <a:latin typeface="Meiryo UI" panose="020B0604030504040204" pitchFamily="34" charset="-128"/>
                <a:ea typeface="Meiryo UI" panose="020B0604030504040204" pitchFamily="34" charset="-128"/>
              </a:rPr>
            </a:br>
            <a:r>
              <a:rPr lang="en" altLang="ja-JP" sz="2400" b="0" dirty="0">
                <a:effectLst/>
                <a:latin typeface="Meiryo UI" panose="020B0604030504040204" pitchFamily="34" charset="-128"/>
                <a:ea typeface="Meiryo UI" panose="020B0604030504040204" pitchFamily="34" charset="-128"/>
              </a:rPr>
              <a:t>Q1.</a:t>
            </a:r>
            <a:r>
              <a:rPr lang="ja-JP" altLang="en-US" sz="2400" b="0">
                <a:effectLst/>
                <a:latin typeface="Meiryo UI" panose="020B0604030504040204" pitchFamily="34" charset="-128"/>
                <a:ea typeface="Meiryo UI" panose="020B0604030504040204" pitchFamily="34" charset="-128"/>
              </a:rPr>
              <a:t>暴動を恐れていたので、市議会はデモ隊に許可を与えなかった。暴動を恐れていたのは誰か？</a:t>
            </a:r>
          </a:p>
          <a:p>
            <a:r>
              <a:rPr lang="en" altLang="ja-JP" sz="2400" b="0" dirty="0">
                <a:effectLst/>
                <a:latin typeface="Meiryo UI" panose="020B0604030504040204" pitchFamily="34" charset="-128"/>
                <a:ea typeface="Meiryo UI" panose="020B0604030504040204" pitchFamily="34" charset="-128"/>
              </a:rPr>
              <a:t>A1.</a:t>
            </a:r>
            <a:r>
              <a:rPr lang="ja-JP" altLang="en-US" sz="2400" b="0">
                <a:effectLst/>
                <a:latin typeface="Meiryo UI" panose="020B0604030504040204" pitchFamily="34" charset="-128"/>
                <a:ea typeface="Meiryo UI" panose="020B0604030504040204" pitchFamily="34" charset="-128"/>
              </a:rPr>
              <a:t>市議会</a:t>
            </a:r>
            <a:endParaRPr lang="en-US" altLang="ja-JP" sz="2400" dirty="0">
              <a:latin typeface="Meiryo UI" panose="020B0604030504040204" pitchFamily="34" charset="-128"/>
              <a:ea typeface="Meiryo UI" panose="020B0604030504040204" pitchFamily="34" charset="-128"/>
            </a:endParaRPr>
          </a:p>
          <a:p>
            <a:endParaRPr lang="en-US" altLang="ja-JP" sz="2400" dirty="0">
              <a:solidFill>
                <a:srgbClr val="000000"/>
              </a:solidFill>
              <a:latin typeface="Meiryo UI" panose="020B0604030504040204" pitchFamily="34" charset="-128"/>
              <a:ea typeface="Meiryo UI" panose="020B0604030504040204" pitchFamily="34" charset="-128"/>
            </a:endParaRPr>
          </a:p>
          <a:p>
            <a:r>
              <a:rPr lang="en-US" altLang="ja-JP" sz="2400" b="1" dirty="0">
                <a:solidFill>
                  <a:srgbClr val="FF0000"/>
                </a:solidFill>
                <a:latin typeface="Meiryo UI" panose="020B0604030504040204" pitchFamily="34" charset="-128"/>
                <a:ea typeface="Meiryo UI" panose="020B0604030504040204" pitchFamily="34" charset="-128"/>
              </a:rPr>
              <a:t>Cursor</a:t>
            </a:r>
            <a:r>
              <a:rPr lang="ja-JP" altLang="en-US" sz="2400" b="1">
                <a:solidFill>
                  <a:srgbClr val="FF0000"/>
                </a:solidFill>
                <a:latin typeface="Meiryo UI" panose="020B0604030504040204" pitchFamily="34" charset="-128"/>
                <a:ea typeface="Meiryo UI" panose="020B0604030504040204" pitchFamily="34" charset="-128"/>
              </a:rPr>
              <a:t>のでハンズオンを実施ください。</a:t>
            </a:r>
            <a:endParaRPr lang="en-US" altLang="ja-JP" sz="2400" b="1" dirty="0">
              <a:solidFill>
                <a:srgbClr val="FF0000"/>
              </a:solidFill>
              <a:effectLst/>
              <a:latin typeface="Meiryo UI" panose="020B0604030504040204" pitchFamily="34" charset="-128"/>
              <a:ea typeface="Meiryo UI" panose="020B0604030504040204" pitchFamily="34" charset="-128"/>
            </a:endParaRPr>
          </a:p>
          <a:p>
            <a:r>
              <a:rPr lang="ja-JP" altLang="en-US" sz="2400" b="1">
                <a:solidFill>
                  <a:srgbClr val="FF0000"/>
                </a:solidFill>
                <a:effectLst/>
                <a:latin typeface="Meiryo UI" panose="020B0604030504040204" pitchFamily="34" charset="-128"/>
                <a:ea typeface="Meiryo UI" panose="020B0604030504040204" pitchFamily="34" charset="-128"/>
              </a:rPr>
              <a:t>「</a:t>
            </a:r>
            <a:r>
              <a:rPr lang="en-US" altLang="ja-JP" sz="2400" b="1" dirty="0">
                <a:solidFill>
                  <a:srgbClr val="FF0000"/>
                </a:solidFill>
                <a:effectLst/>
                <a:latin typeface="Meiryo UI" panose="020B0604030504040204" pitchFamily="34" charset="-128"/>
                <a:ea typeface="Meiryo UI" panose="020B0604030504040204" pitchFamily="34" charset="-128"/>
              </a:rPr>
              <a:t>2.</a:t>
            </a:r>
            <a:r>
              <a:rPr lang="ja-JP" altLang="en-US" sz="2400" b="1">
                <a:solidFill>
                  <a:srgbClr val="FF0000"/>
                </a:solidFill>
                <a:effectLst/>
                <a:latin typeface="Meiryo UI" panose="020B0604030504040204" pitchFamily="34" charset="-128"/>
                <a:ea typeface="Meiryo UI" panose="020B0604030504040204" pitchFamily="34" charset="-128"/>
              </a:rPr>
              <a:t>学習」＞「</a:t>
            </a:r>
            <a:r>
              <a:rPr lang="en-US" altLang="ja-JP" sz="2400" b="1" dirty="0">
                <a:solidFill>
                  <a:srgbClr val="FF0000"/>
                </a:solidFill>
                <a:effectLst/>
                <a:latin typeface="Meiryo UI" panose="020B0604030504040204" pitchFamily="34" charset="-128"/>
                <a:ea typeface="Meiryo UI" panose="020B0604030504040204" pitchFamily="34" charset="-128"/>
              </a:rPr>
              <a:t>2-1.</a:t>
            </a:r>
            <a:r>
              <a:rPr lang="ja-JP" altLang="en-US" sz="2400" b="1">
                <a:solidFill>
                  <a:srgbClr val="FF0000"/>
                </a:solidFill>
                <a:effectLst/>
                <a:latin typeface="Meiryo UI" panose="020B0604030504040204" pitchFamily="34" charset="-128"/>
                <a:ea typeface="Meiryo UI" panose="020B0604030504040204" pitchFamily="34" charset="-128"/>
              </a:rPr>
              <a:t>ウィノグラード・スキーマ・チャレンジの日本語訳」</a:t>
            </a:r>
          </a:p>
        </p:txBody>
      </p:sp>
    </p:spTree>
    <p:extLst>
      <p:ext uri="{BB962C8B-B14F-4D97-AF65-F5344CB8AC3E}">
        <p14:creationId xmlns:p14="http://schemas.microsoft.com/office/powerpoint/2010/main" val="3657080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D1C58-A03F-5898-1D40-90D29A741710}"/>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12AFCAC-3D6E-D382-46BE-EE5C6DB82590}"/>
              </a:ext>
            </a:extLst>
          </p:cNvPr>
          <p:cNvSpPr txBox="1"/>
          <p:nvPr/>
        </p:nvSpPr>
        <p:spPr>
          <a:xfrm>
            <a:off x="89516" y="27040"/>
            <a:ext cx="8208912" cy="523220"/>
          </a:xfrm>
          <a:prstGeom prst="rect">
            <a:avLst/>
          </a:prstGeom>
          <a:noFill/>
        </p:spPr>
        <p:txBody>
          <a:bodyPr wrap="square" rtlCol="0">
            <a:spAutoFit/>
          </a:bodyPr>
          <a:lstStyle/>
          <a:p>
            <a:r>
              <a:rPr lang="ja-JP" altLang="en-US" sz="2800">
                <a:latin typeface="Meiryo UI" panose="020B0604030504040204" pitchFamily="34" charset="-128"/>
                <a:ea typeface="Meiryo UI" panose="020B0604030504040204" pitchFamily="34" charset="-128"/>
              </a:rPr>
              <a:t>参考）</a:t>
            </a:r>
            <a:r>
              <a:rPr kumimoji="1" lang="en-US" altLang="ja-JP" sz="2800" dirty="0">
                <a:latin typeface="Meiryo UI" panose="020B0604030504040204" pitchFamily="34" charset="-128"/>
                <a:ea typeface="Meiryo UI" panose="020B0604030504040204" pitchFamily="34" charset="-128"/>
              </a:rPr>
              <a:t>Cursor</a:t>
            </a:r>
            <a:r>
              <a:rPr lang="ja-JP" altLang="en-US" sz="2800">
                <a:latin typeface="Meiryo UI" panose="020B0604030504040204" pitchFamily="34" charset="-128"/>
                <a:ea typeface="Meiryo UI" panose="020B0604030504040204" pitchFamily="34" charset="-128"/>
              </a:rPr>
              <a:t>について</a:t>
            </a:r>
            <a:endParaRPr kumimoji="1" lang="ja-JP" altLang="en-US" sz="2800">
              <a:latin typeface="Meiryo UI" panose="020B0604030504040204" pitchFamily="34" charset="-128"/>
              <a:ea typeface="Meiryo UI" panose="020B0604030504040204" pitchFamily="34" charset="-128"/>
            </a:endParaRPr>
          </a:p>
        </p:txBody>
      </p:sp>
      <p:sp>
        <p:nvSpPr>
          <p:cNvPr id="3" name="テキスト ボックス 2">
            <a:extLst>
              <a:ext uri="{FF2B5EF4-FFF2-40B4-BE49-F238E27FC236}">
                <a16:creationId xmlns:a16="http://schemas.microsoft.com/office/drawing/2014/main" id="{46676C38-2292-4500-A161-B531C6DA253A}"/>
              </a:ext>
            </a:extLst>
          </p:cNvPr>
          <p:cNvSpPr txBox="1"/>
          <p:nvPr/>
        </p:nvSpPr>
        <p:spPr>
          <a:xfrm>
            <a:off x="107504" y="548680"/>
            <a:ext cx="8946980" cy="132343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a:t>エンジニアのデファクトエディタである</a:t>
            </a:r>
            <a:r>
              <a:rPr kumimoji="1" lang="en-US" altLang="ja-JP" sz="1600" dirty="0"/>
              <a:t>VSCode</a:t>
            </a:r>
            <a:r>
              <a:rPr kumimoji="1" lang="ja-JP" altLang="en-US" sz="1600"/>
              <a:t>をベースに</a:t>
            </a:r>
            <a:r>
              <a:rPr kumimoji="1" lang="en-US" altLang="ja-JP" sz="1600" dirty="0"/>
              <a:t>OpenAI</a:t>
            </a:r>
            <a:r>
              <a:rPr kumimoji="1" lang="ja-JP" altLang="en-US" sz="1600"/>
              <a:t>から出資を受けている</a:t>
            </a:r>
            <a:r>
              <a:rPr kumimoji="1" lang="en-US" altLang="ja-JP" sz="1600" dirty="0"/>
              <a:t>Anysphere</a:t>
            </a:r>
            <a:r>
              <a:rPr kumimoji="1" lang="ja-JP" altLang="en-US" sz="1600"/>
              <a:t>社が開発する</a:t>
            </a:r>
            <a:r>
              <a:rPr kumimoji="1" lang="en-US" altLang="ja-JP" sz="1600" dirty="0"/>
              <a:t>AI</a:t>
            </a:r>
            <a:r>
              <a:rPr kumimoji="1" lang="ja-JP" altLang="en-US" sz="1600"/>
              <a:t>エディタです。</a:t>
            </a:r>
            <a:endParaRPr kumimoji="1" lang="en-US" altLang="ja-JP" sz="1600" dirty="0"/>
          </a:p>
          <a:p>
            <a:pPr marL="285750" indent="-285750">
              <a:buFont typeface="Arial" panose="020B0604020202020204" pitchFamily="34" charset="0"/>
              <a:buChar char="•"/>
            </a:pPr>
            <a:r>
              <a:rPr kumimoji="1" lang="en-US" altLang="ja-JP" sz="1600" dirty="0"/>
              <a:t>ChatGPT</a:t>
            </a:r>
            <a:r>
              <a:rPr kumimoji="1" lang="ja-JP" altLang="en-US" sz="1600"/>
              <a:t>の</a:t>
            </a:r>
            <a:r>
              <a:rPr kumimoji="1" lang="en-US" altLang="ja-JP" sz="1600" dirty="0"/>
              <a:t>AI</a:t>
            </a:r>
            <a:r>
              <a:rPr kumimoji="1" lang="ja-JP" altLang="en-US" sz="1600"/>
              <a:t>モデル</a:t>
            </a:r>
            <a:r>
              <a:rPr lang="ja-JP" altLang="en-US" sz="1600"/>
              <a:t>とシームレスに繋がり無料から利用できます。</a:t>
            </a:r>
            <a:endParaRPr lang="en-US" altLang="ja-JP" sz="1600" dirty="0"/>
          </a:p>
          <a:p>
            <a:pPr marL="285750" indent="-285750">
              <a:buFont typeface="Arial" panose="020B0604020202020204" pitchFamily="34" charset="0"/>
              <a:buChar char="•"/>
            </a:pPr>
            <a:r>
              <a:rPr kumimoji="1" lang="en-US" altLang="ja-JP" sz="1600" dirty="0"/>
              <a:t>GitHub Copilot</a:t>
            </a:r>
            <a:r>
              <a:rPr lang="ja-JP" altLang="en-US" sz="1600"/>
              <a:t>は</a:t>
            </a:r>
            <a:r>
              <a:rPr kumimoji="1" lang="ja-JP" altLang="en-US" sz="1600"/>
              <a:t>コード自動補完にすぐれていますが、</a:t>
            </a:r>
            <a:r>
              <a:rPr kumimoji="1" lang="en-US" altLang="ja-JP" sz="1600" dirty="0"/>
              <a:t>20</a:t>
            </a:r>
            <a:r>
              <a:rPr kumimoji="1" lang="ja-JP" altLang="en-US" sz="1600"/>
              <a:t>名規模のエンジニア向けに</a:t>
            </a:r>
            <a:br>
              <a:rPr kumimoji="1" lang="en-US" altLang="ja-JP" sz="1600" dirty="0"/>
            </a:br>
            <a:r>
              <a:rPr kumimoji="1" lang="ja-JP" altLang="en-US" sz="1600"/>
              <a:t>同時にハンズオンするにはサブスクコストがかかるため、</a:t>
            </a:r>
            <a:r>
              <a:rPr kumimoji="1" lang="en-US" altLang="ja-JP" sz="1600" dirty="0"/>
              <a:t>Cursor</a:t>
            </a:r>
            <a:r>
              <a:rPr kumimoji="1" lang="ja-JP" altLang="en-US" sz="1600"/>
              <a:t>を選択しました。</a:t>
            </a:r>
          </a:p>
        </p:txBody>
      </p:sp>
      <p:grpSp>
        <p:nvGrpSpPr>
          <p:cNvPr id="9" name="グループ化 8">
            <a:extLst>
              <a:ext uri="{FF2B5EF4-FFF2-40B4-BE49-F238E27FC236}">
                <a16:creationId xmlns:a16="http://schemas.microsoft.com/office/drawing/2014/main" id="{C98825EA-DB41-1198-EFFF-D06D5C515538}"/>
              </a:ext>
            </a:extLst>
          </p:cNvPr>
          <p:cNvGrpSpPr/>
          <p:nvPr/>
        </p:nvGrpSpPr>
        <p:grpSpPr>
          <a:xfrm>
            <a:off x="2255330" y="2743551"/>
            <a:ext cx="6421126" cy="3421753"/>
            <a:chOff x="556334" y="2383511"/>
            <a:chExt cx="7772400" cy="4141833"/>
          </a:xfrm>
        </p:grpSpPr>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31176FD2-685A-06DB-387F-3F89C9CBE1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6334" y="2383511"/>
              <a:ext cx="7772400" cy="4141833"/>
            </a:xfrm>
            <a:prstGeom prst="rect">
              <a:avLst/>
            </a:prstGeom>
          </p:spPr>
        </p:pic>
        <p:sp>
          <p:nvSpPr>
            <p:cNvPr id="6" name="正方形/長方形 5">
              <a:extLst>
                <a:ext uri="{FF2B5EF4-FFF2-40B4-BE49-F238E27FC236}">
                  <a16:creationId xmlns:a16="http://schemas.microsoft.com/office/drawing/2014/main" id="{8783CAD6-1B39-0440-DD8B-03F4A8ED3D13}"/>
                </a:ext>
              </a:extLst>
            </p:cNvPr>
            <p:cNvSpPr/>
            <p:nvPr/>
          </p:nvSpPr>
          <p:spPr>
            <a:xfrm>
              <a:off x="556334" y="2780928"/>
              <a:ext cx="1495386" cy="36004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1EA8358-BA53-3C9A-F79C-F8A13A2952E3}"/>
                </a:ext>
              </a:extLst>
            </p:cNvPr>
            <p:cNvSpPr/>
            <p:nvPr/>
          </p:nvSpPr>
          <p:spPr>
            <a:xfrm>
              <a:off x="556334" y="2564904"/>
              <a:ext cx="1495386" cy="21602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8" name="四角形吹き出し 7">
            <a:extLst>
              <a:ext uri="{FF2B5EF4-FFF2-40B4-BE49-F238E27FC236}">
                <a16:creationId xmlns:a16="http://schemas.microsoft.com/office/drawing/2014/main" id="{7AB11515-E475-F587-34BB-873620736BD4}"/>
              </a:ext>
            </a:extLst>
          </p:cNvPr>
          <p:cNvSpPr/>
          <p:nvPr/>
        </p:nvSpPr>
        <p:spPr>
          <a:xfrm>
            <a:off x="305540" y="2023291"/>
            <a:ext cx="2610276" cy="526438"/>
          </a:xfrm>
          <a:prstGeom prst="wedgeRectCallout">
            <a:avLst>
              <a:gd name="adj1" fmla="val 30108"/>
              <a:gd name="adj2" fmla="val 104378"/>
            </a:avLst>
          </a:prstGeom>
          <a:solidFill>
            <a:schemeClr val="bg1"/>
          </a:solidFill>
          <a:ln w="28575">
            <a:solidFill>
              <a:srgbClr val="E6030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100" b="1">
                <a:solidFill>
                  <a:schemeClr val="tx1"/>
                </a:solidFill>
              </a:rPr>
              <a:t>アクティビティバー</a:t>
            </a:r>
            <a:r>
              <a:rPr kumimoji="1" lang="en-US" altLang="ja-JP" sz="1100" dirty="0">
                <a:solidFill>
                  <a:schemeClr val="tx1"/>
                </a:solidFill>
              </a:rPr>
              <a:t>: </a:t>
            </a:r>
            <a:r>
              <a:rPr kumimoji="1" lang="ja-JP" altLang="en-US" sz="1100">
                <a:solidFill>
                  <a:schemeClr val="tx1"/>
                </a:solidFill>
              </a:rPr>
              <a:t>ファイル操作やリソース管理、拡張機能管理といった</a:t>
            </a:r>
          </a:p>
        </p:txBody>
      </p:sp>
      <p:sp>
        <p:nvSpPr>
          <p:cNvPr id="11" name="テキスト ボックス 10">
            <a:extLst>
              <a:ext uri="{FF2B5EF4-FFF2-40B4-BE49-F238E27FC236}">
                <a16:creationId xmlns:a16="http://schemas.microsoft.com/office/drawing/2014/main" id="{8AED73E2-3538-DBB6-D084-A395426E33CF}"/>
              </a:ext>
            </a:extLst>
          </p:cNvPr>
          <p:cNvSpPr txBox="1"/>
          <p:nvPr/>
        </p:nvSpPr>
        <p:spPr>
          <a:xfrm>
            <a:off x="623369" y="6307740"/>
            <a:ext cx="7141206" cy="523220"/>
          </a:xfrm>
          <a:prstGeom prst="rect">
            <a:avLst/>
          </a:prstGeom>
          <a:noFill/>
        </p:spPr>
        <p:txBody>
          <a:bodyPr wrap="square">
            <a:spAutoFit/>
          </a:bodyPr>
          <a:lstStyle/>
          <a:p>
            <a:r>
              <a:rPr lang="ja-JP" altLang="en-US" sz="1400">
                <a:latin typeface="Meiryo UI" panose="020B0604030504040204" pitchFamily="34" charset="-128"/>
                <a:ea typeface="Meiryo UI" panose="020B0604030504040204" pitchFamily="34" charset="-128"/>
              </a:rPr>
              <a:t>利用方法については下記の記事が充実していますが慣れれば操作は簡単です。</a:t>
            </a:r>
            <a:endParaRPr lang="en-US" altLang="ja-JP" sz="1400" dirty="0">
              <a:latin typeface="Meiryo UI" panose="020B0604030504040204" pitchFamily="34" charset="-128"/>
              <a:ea typeface="Meiryo UI" panose="020B0604030504040204" pitchFamily="34" charset="-128"/>
            </a:endParaRPr>
          </a:p>
          <a:p>
            <a:r>
              <a:rPr lang="ja-JP" altLang="en-US" sz="1400">
                <a:latin typeface="Meiryo UI" panose="020B0604030504040204" pitchFamily="34" charset="-128"/>
                <a:ea typeface="Meiryo UI" panose="020B0604030504040204" pitchFamily="34" charset="-128"/>
                <a:hlinkClick r:id="rId3"/>
              </a:rPr>
              <a:t>https://zenn.dev/umi_mori/books/ai-code-editor-cursor/viewer/intro</a:t>
            </a:r>
            <a:r>
              <a:rPr lang="en-US" altLang="ja-JP" sz="1400" dirty="0">
                <a:latin typeface="Meiryo UI" panose="020B0604030504040204" pitchFamily="34" charset="-128"/>
                <a:ea typeface="Meiryo UI" panose="020B0604030504040204" pitchFamily="34" charset="-128"/>
              </a:rPr>
              <a:t> </a:t>
            </a:r>
            <a:endParaRPr lang="ja-JP" altLang="en-US" sz="1400">
              <a:latin typeface="Meiryo UI" panose="020B0604030504040204" pitchFamily="34" charset="-128"/>
              <a:ea typeface="Meiryo UI" panose="020B0604030504040204" pitchFamily="34" charset="-128"/>
            </a:endParaRPr>
          </a:p>
        </p:txBody>
      </p:sp>
      <p:sp>
        <p:nvSpPr>
          <p:cNvPr id="12" name="四角形吹き出し 11">
            <a:extLst>
              <a:ext uri="{FF2B5EF4-FFF2-40B4-BE49-F238E27FC236}">
                <a16:creationId xmlns:a16="http://schemas.microsoft.com/office/drawing/2014/main" id="{82CD52CE-541D-6267-2D8D-02F0A291AC00}"/>
              </a:ext>
            </a:extLst>
          </p:cNvPr>
          <p:cNvSpPr/>
          <p:nvPr/>
        </p:nvSpPr>
        <p:spPr>
          <a:xfrm>
            <a:off x="323529" y="3473712"/>
            <a:ext cx="1728192" cy="1323439"/>
          </a:xfrm>
          <a:prstGeom prst="wedgeRectCallout">
            <a:avLst>
              <a:gd name="adj1" fmla="val 71525"/>
              <a:gd name="adj2" fmla="val 20954"/>
            </a:avLst>
          </a:prstGeom>
          <a:solidFill>
            <a:schemeClr val="bg1"/>
          </a:solidFill>
          <a:ln w="28575">
            <a:solidFill>
              <a:srgbClr val="E6030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100" b="1">
                <a:solidFill>
                  <a:schemeClr val="tx1"/>
                </a:solidFill>
              </a:rPr>
              <a:t>サイド</a:t>
            </a:r>
            <a:r>
              <a:rPr kumimoji="1" lang="ja-JP" altLang="en-US" sz="1100" b="1">
                <a:solidFill>
                  <a:schemeClr val="tx1"/>
                </a:solidFill>
              </a:rPr>
              <a:t>バー</a:t>
            </a:r>
            <a:r>
              <a:rPr kumimoji="1" lang="en-US" altLang="ja-JP" sz="1100" b="1" dirty="0">
                <a:solidFill>
                  <a:schemeClr val="tx1"/>
                </a:solidFill>
              </a:rPr>
              <a:t>:</a:t>
            </a:r>
            <a:endParaRPr kumimoji="1" lang="en-US" altLang="ja-JP" sz="1100" dirty="0">
              <a:solidFill>
                <a:schemeClr val="tx1"/>
              </a:solidFill>
            </a:endParaRPr>
          </a:p>
          <a:p>
            <a:r>
              <a:rPr kumimoji="1" lang="ja-JP" altLang="en-US" sz="1100">
                <a:solidFill>
                  <a:schemeClr val="tx1"/>
                </a:solidFill>
              </a:rPr>
              <a:t>アクティビティバーでエクスプローラが選択されている場合開いているフォルダ内のファイルが表示されます。</a:t>
            </a:r>
          </a:p>
        </p:txBody>
      </p:sp>
      <p:sp>
        <p:nvSpPr>
          <p:cNvPr id="13" name="正方形/長方形 12">
            <a:extLst>
              <a:ext uri="{FF2B5EF4-FFF2-40B4-BE49-F238E27FC236}">
                <a16:creationId xmlns:a16="http://schemas.microsoft.com/office/drawing/2014/main" id="{50163777-020B-D32C-7203-04A5E7BD30E7}"/>
              </a:ext>
            </a:extLst>
          </p:cNvPr>
          <p:cNvSpPr/>
          <p:nvPr/>
        </p:nvSpPr>
        <p:spPr>
          <a:xfrm>
            <a:off x="3490735" y="2893408"/>
            <a:ext cx="3745561" cy="211976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四角形吹き出し 13">
            <a:extLst>
              <a:ext uri="{FF2B5EF4-FFF2-40B4-BE49-F238E27FC236}">
                <a16:creationId xmlns:a16="http://schemas.microsoft.com/office/drawing/2014/main" id="{9C2921C5-94A7-BA79-254F-89FC87B59758}"/>
              </a:ext>
            </a:extLst>
          </p:cNvPr>
          <p:cNvSpPr/>
          <p:nvPr/>
        </p:nvSpPr>
        <p:spPr>
          <a:xfrm>
            <a:off x="3419872" y="2023291"/>
            <a:ext cx="2610276" cy="526438"/>
          </a:xfrm>
          <a:prstGeom prst="wedgeRectCallout">
            <a:avLst>
              <a:gd name="adj1" fmla="val 30108"/>
              <a:gd name="adj2" fmla="val 104378"/>
            </a:avLst>
          </a:prstGeom>
          <a:solidFill>
            <a:schemeClr val="bg1"/>
          </a:solidFill>
          <a:ln w="28575">
            <a:solidFill>
              <a:srgbClr val="E6030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100" b="1">
                <a:solidFill>
                  <a:schemeClr val="tx1"/>
                </a:solidFill>
              </a:rPr>
              <a:t>エディタ</a:t>
            </a:r>
            <a:r>
              <a:rPr kumimoji="1" lang="en-US" altLang="ja-JP" sz="1100" b="1" dirty="0">
                <a:solidFill>
                  <a:schemeClr val="tx1"/>
                </a:solidFill>
              </a:rPr>
              <a:t>: </a:t>
            </a:r>
            <a:r>
              <a:rPr kumimoji="1" lang="ja-JP" altLang="en-US" sz="1100">
                <a:solidFill>
                  <a:schemeClr val="tx1"/>
                </a:solidFill>
              </a:rPr>
              <a:t>エクスプローラで選択しているファイルが表示されます。</a:t>
            </a:r>
          </a:p>
        </p:txBody>
      </p:sp>
      <p:sp>
        <p:nvSpPr>
          <p:cNvPr id="15" name="正方形/長方形 14">
            <a:extLst>
              <a:ext uri="{FF2B5EF4-FFF2-40B4-BE49-F238E27FC236}">
                <a16:creationId xmlns:a16="http://schemas.microsoft.com/office/drawing/2014/main" id="{4EF557DC-7A65-F968-8BEF-4BDFDEF8808E}"/>
              </a:ext>
            </a:extLst>
          </p:cNvPr>
          <p:cNvSpPr/>
          <p:nvPr/>
        </p:nvSpPr>
        <p:spPr>
          <a:xfrm>
            <a:off x="7236296" y="2906773"/>
            <a:ext cx="1392375" cy="315291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四角形吹き出し 15">
            <a:extLst>
              <a:ext uri="{FF2B5EF4-FFF2-40B4-BE49-F238E27FC236}">
                <a16:creationId xmlns:a16="http://schemas.microsoft.com/office/drawing/2014/main" id="{D5BDA998-9121-6C77-DD52-67705030E0BC}"/>
              </a:ext>
            </a:extLst>
          </p:cNvPr>
          <p:cNvSpPr/>
          <p:nvPr/>
        </p:nvSpPr>
        <p:spPr>
          <a:xfrm>
            <a:off x="6534204" y="2023291"/>
            <a:ext cx="2286268" cy="526438"/>
          </a:xfrm>
          <a:prstGeom prst="wedgeRectCallout">
            <a:avLst>
              <a:gd name="adj1" fmla="val -7063"/>
              <a:gd name="adj2" fmla="val 120940"/>
            </a:avLst>
          </a:prstGeom>
          <a:solidFill>
            <a:schemeClr val="bg1"/>
          </a:solidFill>
          <a:ln w="28575">
            <a:solidFill>
              <a:srgbClr val="E6030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100" b="1">
                <a:solidFill>
                  <a:schemeClr val="tx1"/>
                </a:solidFill>
              </a:rPr>
              <a:t>チャット</a:t>
            </a:r>
            <a:r>
              <a:rPr kumimoji="1" lang="en-US" altLang="ja-JP" sz="1100" dirty="0">
                <a:solidFill>
                  <a:schemeClr val="tx1"/>
                </a:solidFill>
              </a:rPr>
              <a:t>: ChatGPT</a:t>
            </a:r>
            <a:r>
              <a:rPr kumimoji="1" lang="ja-JP" altLang="en-US" sz="1100">
                <a:solidFill>
                  <a:schemeClr val="tx1"/>
                </a:solidFill>
              </a:rPr>
              <a:t>との会話はここで行うことができます。</a:t>
            </a:r>
          </a:p>
        </p:txBody>
      </p:sp>
      <p:sp>
        <p:nvSpPr>
          <p:cNvPr id="17" name="正方形/長方形 16">
            <a:extLst>
              <a:ext uri="{FF2B5EF4-FFF2-40B4-BE49-F238E27FC236}">
                <a16:creationId xmlns:a16="http://schemas.microsoft.com/office/drawing/2014/main" id="{A0234C43-AEBF-59DA-99F0-79397A5F835F}"/>
              </a:ext>
            </a:extLst>
          </p:cNvPr>
          <p:cNvSpPr/>
          <p:nvPr/>
        </p:nvSpPr>
        <p:spPr>
          <a:xfrm>
            <a:off x="3490735" y="5013175"/>
            <a:ext cx="3745561" cy="104651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四角形吹き出し 17">
            <a:extLst>
              <a:ext uri="{FF2B5EF4-FFF2-40B4-BE49-F238E27FC236}">
                <a16:creationId xmlns:a16="http://schemas.microsoft.com/office/drawing/2014/main" id="{48F3D2FA-4D4E-A079-D676-7D56C8ECB0BF}"/>
              </a:ext>
            </a:extLst>
          </p:cNvPr>
          <p:cNvSpPr/>
          <p:nvPr/>
        </p:nvSpPr>
        <p:spPr>
          <a:xfrm>
            <a:off x="5906777" y="5781302"/>
            <a:ext cx="2610276" cy="526438"/>
          </a:xfrm>
          <a:prstGeom prst="wedgeRectCallout">
            <a:avLst>
              <a:gd name="adj1" fmla="val -40356"/>
              <a:gd name="adj2" fmla="val -85290"/>
            </a:avLst>
          </a:prstGeom>
          <a:solidFill>
            <a:schemeClr val="bg1"/>
          </a:solidFill>
          <a:ln w="28575">
            <a:solidFill>
              <a:srgbClr val="E6030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100" b="1">
                <a:solidFill>
                  <a:schemeClr val="tx1"/>
                </a:solidFill>
              </a:rPr>
              <a:t>パネル</a:t>
            </a:r>
            <a:r>
              <a:rPr kumimoji="1" lang="en-US" altLang="ja-JP" sz="1100" b="1" dirty="0">
                <a:solidFill>
                  <a:schemeClr val="tx1"/>
                </a:solidFill>
              </a:rPr>
              <a:t>: </a:t>
            </a:r>
            <a:r>
              <a:rPr kumimoji="1" lang="ja-JP" altLang="en-US" sz="1100">
                <a:solidFill>
                  <a:schemeClr val="tx1"/>
                </a:solidFill>
              </a:rPr>
              <a:t>ターミナルやデバッグ情報が表示されます。</a:t>
            </a:r>
          </a:p>
        </p:txBody>
      </p:sp>
    </p:spTree>
    <p:extLst>
      <p:ext uri="{BB962C8B-B14F-4D97-AF65-F5344CB8AC3E}">
        <p14:creationId xmlns:p14="http://schemas.microsoft.com/office/powerpoint/2010/main" val="3919593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AF512-F802-E650-345F-716F103E7476}"/>
            </a:ext>
          </a:extLst>
        </p:cNvPr>
        <p:cNvGrpSpPr/>
        <p:nvPr/>
      </p:nvGrpSpPr>
      <p:grpSpPr>
        <a:xfrm>
          <a:off x="0" y="0"/>
          <a:ext cx="0" cy="0"/>
          <a:chOff x="0" y="0"/>
          <a:chExt cx="0" cy="0"/>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02B40893-BC3B-6789-A431-1841E1F853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2050" y="1561716"/>
            <a:ext cx="2295625" cy="5112568"/>
          </a:xfrm>
          <a:prstGeom prst="rect">
            <a:avLst/>
          </a:prstGeom>
        </p:spPr>
      </p:pic>
      <p:sp>
        <p:nvSpPr>
          <p:cNvPr id="4" name="テキスト ボックス 3">
            <a:extLst>
              <a:ext uri="{FF2B5EF4-FFF2-40B4-BE49-F238E27FC236}">
                <a16:creationId xmlns:a16="http://schemas.microsoft.com/office/drawing/2014/main" id="{52992B39-88F5-0009-EE38-D1E5911700F4}"/>
              </a:ext>
            </a:extLst>
          </p:cNvPr>
          <p:cNvSpPr txBox="1"/>
          <p:nvPr/>
        </p:nvSpPr>
        <p:spPr>
          <a:xfrm>
            <a:off x="89516" y="27040"/>
            <a:ext cx="8208912" cy="523220"/>
          </a:xfrm>
          <a:prstGeom prst="rect">
            <a:avLst/>
          </a:prstGeom>
          <a:noFill/>
        </p:spPr>
        <p:txBody>
          <a:bodyPr wrap="square" rtlCol="0">
            <a:spAutoFit/>
          </a:bodyPr>
          <a:lstStyle/>
          <a:p>
            <a:r>
              <a:rPr lang="ja-JP" altLang="en-US" sz="2800">
                <a:latin typeface="Meiryo UI" panose="020B0604030504040204" pitchFamily="34" charset="-128"/>
                <a:ea typeface="Meiryo UI" panose="020B0604030504040204" pitchFamily="34" charset="-128"/>
              </a:rPr>
              <a:t>参考）</a:t>
            </a:r>
            <a:r>
              <a:rPr kumimoji="1" lang="en-US" altLang="ja-JP" sz="2800" dirty="0">
                <a:latin typeface="Meiryo UI" panose="020B0604030504040204" pitchFamily="34" charset="-128"/>
                <a:ea typeface="Meiryo UI" panose="020B0604030504040204" pitchFamily="34" charset="-128"/>
              </a:rPr>
              <a:t>favapp</a:t>
            </a:r>
            <a:r>
              <a:rPr kumimoji="1" lang="ja-JP" altLang="en-US" sz="2800">
                <a:latin typeface="Meiryo UI" panose="020B0604030504040204" pitchFamily="34" charset="-128"/>
                <a:ea typeface="Meiryo UI" panose="020B0604030504040204" pitchFamily="34" charset="-128"/>
              </a:rPr>
              <a:t>プロジェクトの構造</a:t>
            </a:r>
          </a:p>
        </p:txBody>
      </p:sp>
      <p:pic>
        <p:nvPicPr>
          <p:cNvPr id="6" name="図 5" descr="グラフィカル ユーザー インターフェイス&#10;&#10;中程度の精度で自動的に生成された説明">
            <a:extLst>
              <a:ext uri="{FF2B5EF4-FFF2-40B4-BE49-F238E27FC236}">
                <a16:creationId xmlns:a16="http://schemas.microsoft.com/office/drawing/2014/main" id="{C05ADDCB-F8F9-6E78-60AF-84A30491F1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14403" y="1561716"/>
            <a:ext cx="2033861" cy="5112568"/>
          </a:xfrm>
          <a:prstGeom prst="rect">
            <a:avLst/>
          </a:prstGeom>
        </p:spPr>
      </p:pic>
      <p:sp>
        <p:nvSpPr>
          <p:cNvPr id="7" name="正方形/長方形 6">
            <a:extLst>
              <a:ext uri="{FF2B5EF4-FFF2-40B4-BE49-F238E27FC236}">
                <a16:creationId xmlns:a16="http://schemas.microsoft.com/office/drawing/2014/main" id="{D450B7DB-E971-FFB3-6222-85B3234ABEE8}"/>
              </a:ext>
            </a:extLst>
          </p:cNvPr>
          <p:cNvSpPr/>
          <p:nvPr/>
        </p:nvSpPr>
        <p:spPr>
          <a:xfrm>
            <a:off x="2096747" y="3289908"/>
            <a:ext cx="2295626" cy="216024"/>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8" name="左中かっこ 7">
            <a:extLst>
              <a:ext uri="{FF2B5EF4-FFF2-40B4-BE49-F238E27FC236}">
                <a16:creationId xmlns:a16="http://schemas.microsoft.com/office/drawing/2014/main" id="{91B9E50A-5043-DC8E-1E47-530B14BEA549}"/>
              </a:ext>
            </a:extLst>
          </p:cNvPr>
          <p:cNvSpPr/>
          <p:nvPr/>
        </p:nvSpPr>
        <p:spPr>
          <a:xfrm>
            <a:off x="4392372" y="1591170"/>
            <a:ext cx="504056" cy="5055729"/>
          </a:xfrm>
          <a:prstGeom prst="leftBrace">
            <a:avLst>
              <a:gd name="adj1" fmla="val 55657"/>
              <a:gd name="adj2" fmla="val 35202"/>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 name="テキスト ボックス 8">
            <a:extLst>
              <a:ext uri="{FF2B5EF4-FFF2-40B4-BE49-F238E27FC236}">
                <a16:creationId xmlns:a16="http://schemas.microsoft.com/office/drawing/2014/main" id="{DB4434F4-E29A-5717-F8A5-F4F8BA8CC442}"/>
              </a:ext>
            </a:extLst>
          </p:cNvPr>
          <p:cNvSpPr txBox="1"/>
          <p:nvPr/>
        </p:nvSpPr>
        <p:spPr>
          <a:xfrm>
            <a:off x="305540" y="550260"/>
            <a:ext cx="8442924" cy="584775"/>
          </a:xfrm>
          <a:prstGeom prst="rect">
            <a:avLst/>
          </a:prstGeom>
          <a:noFill/>
        </p:spPr>
        <p:txBody>
          <a:bodyPr wrap="square" rtlCol="0">
            <a:spAutoFit/>
          </a:bodyPr>
          <a:lstStyle/>
          <a:p>
            <a:r>
              <a:rPr kumimoji="1" lang="en-US" altLang="ja-JP" sz="1600" dirty="0">
                <a:latin typeface="Meiryo UI" panose="020B0604030504040204" pitchFamily="34" charset="-128"/>
                <a:ea typeface="Meiryo UI" panose="020B0604030504040204" pitchFamily="34" charset="-128"/>
              </a:rPr>
              <a:t>Cursor</a:t>
            </a:r>
            <a:r>
              <a:rPr kumimoji="1" lang="ja-JP" altLang="en-US" sz="1600">
                <a:latin typeface="Meiryo UI" panose="020B0604030504040204" pitchFamily="34" charset="-128"/>
                <a:ea typeface="Meiryo UI" panose="020B0604030504040204" pitchFamily="34" charset="-128"/>
              </a:rPr>
              <a:t>のサイドバーに表示されるエクスプローラのフォルダ構成は</a:t>
            </a:r>
            <a:r>
              <a:rPr kumimoji="1" lang="en-US" altLang="ja-JP" sz="1600" dirty="0">
                <a:latin typeface="Meiryo UI" panose="020B0604030504040204" pitchFamily="34" charset="-128"/>
                <a:ea typeface="Meiryo UI" panose="020B0604030504040204" pitchFamily="34" charset="-128"/>
              </a:rPr>
              <a:t>Flutter</a:t>
            </a:r>
            <a:r>
              <a:rPr kumimoji="1" lang="ja-JP" altLang="en-US" sz="1600">
                <a:latin typeface="Meiryo UI" panose="020B0604030504040204" pitchFamily="34" charset="-128"/>
                <a:ea typeface="Meiryo UI" panose="020B0604030504040204" pitchFamily="34" charset="-128"/>
              </a:rPr>
              <a:t>プロジェクトである</a:t>
            </a:r>
            <a:br>
              <a:rPr kumimoji="1" lang="en-US" altLang="ja-JP" sz="1600" dirty="0">
                <a:latin typeface="Meiryo UI" panose="020B0604030504040204" pitchFamily="34" charset="-128"/>
                <a:ea typeface="Meiryo UI" panose="020B0604030504040204" pitchFamily="34" charset="-128"/>
              </a:rPr>
            </a:br>
            <a:r>
              <a:rPr kumimoji="1" lang="ja-JP" altLang="en-US" sz="1600">
                <a:latin typeface="Meiryo UI" panose="020B0604030504040204" pitchFamily="34" charset="-128"/>
                <a:ea typeface="Meiryo UI" panose="020B0604030504040204" pitchFamily="34" charset="-128"/>
              </a:rPr>
              <a:t>「</a:t>
            </a:r>
            <a:r>
              <a:rPr kumimoji="1" lang="en-US" altLang="ja-JP" sz="1600" dirty="0">
                <a:latin typeface="Meiryo UI" panose="020B0604030504040204" pitchFamily="34" charset="-128"/>
                <a:ea typeface="Meiryo UI" panose="020B0604030504040204" pitchFamily="34" charset="-128"/>
              </a:rPr>
              <a:t>favapp</a:t>
            </a:r>
            <a:r>
              <a:rPr kumimoji="1" lang="ja-JP" altLang="en-US" sz="1600">
                <a:latin typeface="Meiryo UI" panose="020B0604030504040204" pitchFamily="34" charset="-128"/>
                <a:ea typeface="Meiryo UI" panose="020B0604030504040204" pitchFamily="34" charset="-128"/>
              </a:rPr>
              <a:t>」フォルダに演習用マークダウンを配置した「</a:t>
            </a:r>
            <a:r>
              <a:rPr kumimoji="1" lang="en-US" altLang="ja-JP" sz="1600" dirty="0">
                <a:latin typeface="Meiryo UI" panose="020B0604030504040204" pitchFamily="34" charset="-128"/>
                <a:ea typeface="Meiryo UI" panose="020B0604030504040204" pitchFamily="34" charset="-128"/>
              </a:rPr>
              <a:t>docs</a:t>
            </a:r>
            <a:r>
              <a:rPr kumimoji="1" lang="ja-JP" altLang="en-US" sz="1600">
                <a:latin typeface="Meiryo UI" panose="020B0604030504040204" pitchFamily="34" charset="-128"/>
                <a:ea typeface="Meiryo UI" panose="020B0604030504040204" pitchFamily="34" charset="-128"/>
              </a:rPr>
              <a:t>」フォルダからなります。</a:t>
            </a:r>
          </a:p>
        </p:txBody>
      </p:sp>
      <p:sp>
        <p:nvSpPr>
          <p:cNvPr id="11" name="テキスト ボックス 10">
            <a:extLst>
              <a:ext uri="{FF2B5EF4-FFF2-40B4-BE49-F238E27FC236}">
                <a16:creationId xmlns:a16="http://schemas.microsoft.com/office/drawing/2014/main" id="{C91126B2-EBB0-A2CC-BC72-76AEA740FD09}"/>
              </a:ext>
            </a:extLst>
          </p:cNvPr>
          <p:cNvSpPr txBox="1"/>
          <p:nvPr/>
        </p:nvSpPr>
        <p:spPr>
          <a:xfrm>
            <a:off x="2259217" y="1196752"/>
            <a:ext cx="1891032" cy="338554"/>
          </a:xfrm>
          <a:prstGeom prst="rect">
            <a:avLst/>
          </a:prstGeom>
          <a:noFill/>
        </p:spPr>
        <p:txBody>
          <a:bodyPr wrap="none" rtlCol="0">
            <a:spAutoFit/>
          </a:bodyPr>
          <a:lstStyle/>
          <a:p>
            <a:pPr algn="ctr"/>
            <a:r>
              <a:rPr kumimoji="1" lang="en-US" altLang="ja-JP" sz="1600" b="1" u="sng" dirty="0">
                <a:latin typeface="Meiryo UI" panose="020B0604030504040204" pitchFamily="34" charset="-128"/>
                <a:ea typeface="Meiryo UI" panose="020B0604030504040204" pitchFamily="34" charset="-128"/>
              </a:rPr>
              <a:t>Flutter</a:t>
            </a:r>
            <a:r>
              <a:rPr kumimoji="1" lang="ja-JP" altLang="en-US" sz="1600" b="1" u="sng">
                <a:latin typeface="Meiryo UI" panose="020B0604030504040204" pitchFamily="34" charset="-128"/>
                <a:ea typeface="Meiryo UI" panose="020B0604030504040204" pitchFamily="34" charset="-128"/>
              </a:rPr>
              <a:t>プロジェクト</a:t>
            </a:r>
          </a:p>
        </p:txBody>
      </p:sp>
      <p:sp>
        <p:nvSpPr>
          <p:cNvPr id="12" name="テキスト ボックス 11">
            <a:extLst>
              <a:ext uri="{FF2B5EF4-FFF2-40B4-BE49-F238E27FC236}">
                <a16:creationId xmlns:a16="http://schemas.microsoft.com/office/drawing/2014/main" id="{380F3CFC-ED9E-1A65-EC80-A7061539BC5F}"/>
              </a:ext>
            </a:extLst>
          </p:cNvPr>
          <p:cNvSpPr txBox="1"/>
          <p:nvPr/>
        </p:nvSpPr>
        <p:spPr>
          <a:xfrm>
            <a:off x="4837847" y="1196752"/>
            <a:ext cx="2044149" cy="338554"/>
          </a:xfrm>
          <a:prstGeom prst="rect">
            <a:avLst/>
          </a:prstGeom>
          <a:noFill/>
        </p:spPr>
        <p:txBody>
          <a:bodyPr wrap="none" rtlCol="0">
            <a:spAutoFit/>
          </a:bodyPr>
          <a:lstStyle/>
          <a:p>
            <a:pPr algn="ctr"/>
            <a:r>
              <a:rPr kumimoji="1" lang="ja-JP" altLang="en-US" sz="1600" b="1" u="sng">
                <a:latin typeface="Meiryo UI" panose="020B0604030504040204" pitchFamily="34" charset="-128"/>
                <a:ea typeface="Meiryo UI" panose="020B0604030504040204" pitchFamily="34" charset="-128"/>
              </a:rPr>
              <a:t>ドキュメント用フォルダ</a:t>
            </a:r>
          </a:p>
        </p:txBody>
      </p:sp>
      <p:sp>
        <p:nvSpPr>
          <p:cNvPr id="13" name="正方形/長方形 12">
            <a:extLst>
              <a:ext uri="{FF2B5EF4-FFF2-40B4-BE49-F238E27FC236}">
                <a16:creationId xmlns:a16="http://schemas.microsoft.com/office/drawing/2014/main" id="{D2A505F3-AE98-4D3E-E02F-A07A1FCFD305}"/>
              </a:ext>
            </a:extLst>
          </p:cNvPr>
          <p:cNvSpPr/>
          <p:nvPr/>
        </p:nvSpPr>
        <p:spPr>
          <a:xfrm>
            <a:off x="2107352" y="3649251"/>
            <a:ext cx="2295626" cy="216024"/>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正方形/長方形 13">
            <a:extLst>
              <a:ext uri="{FF2B5EF4-FFF2-40B4-BE49-F238E27FC236}">
                <a16:creationId xmlns:a16="http://schemas.microsoft.com/office/drawing/2014/main" id="{274EF606-CFF7-4256-F6E5-0DF089B7E43B}"/>
              </a:ext>
            </a:extLst>
          </p:cNvPr>
          <p:cNvSpPr/>
          <p:nvPr/>
        </p:nvSpPr>
        <p:spPr>
          <a:xfrm>
            <a:off x="2102049" y="3073884"/>
            <a:ext cx="2295626" cy="216024"/>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テキスト ボックス 14">
            <a:extLst>
              <a:ext uri="{FF2B5EF4-FFF2-40B4-BE49-F238E27FC236}">
                <a16:creationId xmlns:a16="http://schemas.microsoft.com/office/drawing/2014/main" id="{F092B0E0-D1CA-9679-98EC-31ADE4E6FAA1}"/>
              </a:ext>
            </a:extLst>
          </p:cNvPr>
          <p:cNvSpPr txBox="1"/>
          <p:nvPr/>
        </p:nvSpPr>
        <p:spPr>
          <a:xfrm>
            <a:off x="549088" y="3649948"/>
            <a:ext cx="1579278"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Flutter</a:t>
            </a:r>
            <a:r>
              <a:rPr kumimoji="1" lang="ja-JP" altLang="en-US" sz="1200">
                <a:latin typeface="Meiryo UI" panose="020B0604030504040204" pitchFamily="34" charset="-128"/>
                <a:ea typeface="Meiryo UI" panose="020B0604030504040204" pitchFamily="34" charset="-128"/>
              </a:rPr>
              <a:t>ソースコード</a:t>
            </a:r>
            <a:r>
              <a:rPr kumimoji="1" lang="en-US" altLang="ja-JP" sz="1200" dirty="0">
                <a:latin typeface="Meiryo UI" panose="020B0604030504040204" pitchFamily="34" charset="-128"/>
                <a:ea typeface="Meiryo UI" panose="020B0604030504040204" pitchFamily="34" charset="-128"/>
              </a:rPr>
              <a:t> </a:t>
            </a:r>
            <a:r>
              <a:rPr kumimoji="1" lang="ja-JP" altLang="en-US" sz="1200">
                <a:latin typeface="Meiryo UI" panose="020B0604030504040204" pitchFamily="34" charset="-128"/>
                <a:ea typeface="Meiryo UI" panose="020B0604030504040204" pitchFamily="34" charset="-128"/>
              </a:rPr>
              <a:t>→</a:t>
            </a:r>
          </a:p>
        </p:txBody>
      </p:sp>
      <p:sp>
        <p:nvSpPr>
          <p:cNvPr id="16" name="テキスト ボックス 15">
            <a:extLst>
              <a:ext uri="{FF2B5EF4-FFF2-40B4-BE49-F238E27FC236}">
                <a16:creationId xmlns:a16="http://schemas.microsoft.com/office/drawing/2014/main" id="{9509CF66-B19F-3FCE-A238-E411AC32CF0C}"/>
              </a:ext>
            </a:extLst>
          </p:cNvPr>
          <p:cNvSpPr txBox="1"/>
          <p:nvPr/>
        </p:nvSpPr>
        <p:spPr>
          <a:xfrm>
            <a:off x="539552" y="3012909"/>
            <a:ext cx="1579278"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Flutter</a:t>
            </a:r>
            <a:r>
              <a:rPr kumimoji="1" lang="ja-JP" altLang="en-US" sz="1200">
                <a:latin typeface="Meiryo UI" panose="020B0604030504040204" pitchFamily="34" charset="-128"/>
                <a:ea typeface="Meiryo UI" panose="020B0604030504040204" pitchFamily="34" charset="-128"/>
              </a:rPr>
              <a:t>ソースコード</a:t>
            </a:r>
            <a:r>
              <a:rPr kumimoji="1" lang="en-US" altLang="ja-JP" sz="1200" dirty="0">
                <a:latin typeface="Meiryo UI" panose="020B0604030504040204" pitchFamily="34" charset="-128"/>
                <a:ea typeface="Meiryo UI" panose="020B0604030504040204" pitchFamily="34" charset="-128"/>
              </a:rPr>
              <a:t> </a:t>
            </a:r>
            <a:r>
              <a:rPr kumimoji="1" lang="ja-JP" altLang="en-US" sz="1200">
                <a:latin typeface="Meiryo UI" panose="020B0604030504040204" pitchFamily="34" charset="-128"/>
                <a:ea typeface="Meiryo UI" panose="020B0604030504040204" pitchFamily="34" charset="-128"/>
              </a:rPr>
              <a:t>→</a:t>
            </a:r>
          </a:p>
        </p:txBody>
      </p:sp>
      <p:sp>
        <p:nvSpPr>
          <p:cNvPr id="17" name="正方形/長方形 16">
            <a:extLst>
              <a:ext uri="{FF2B5EF4-FFF2-40B4-BE49-F238E27FC236}">
                <a16:creationId xmlns:a16="http://schemas.microsoft.com/office/drawing/2014/main" id="{40E41535-69E5-1FC5-FF3A-8AFC2B607797}"/>
              </a:ext>
            </a:extLst>
          </p:cNvPr>
          <p:cNvSpPr/>
          <p:nvPr/>
        </p:nvSpPr>
        <p:spPr>
          <a:xfrm>
            <a:off x="2123728" y="4298020"/>
            <a:ext cx="2295626" cy="432048"/>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85C0CEDB-9C5A-4C2B-AE5E-3FBB8D8D2A04}"/>
              </a:ext>
            </a:extLst>
          </p:cNvPr>
          <p:cNvSpPr txBox="1"/>
          <p:nvPr/>
        </p:nvSpPr>
        <p:spPr>
          <a:xfrm>
            <a:off x="1099089" y="4381061"/>
            <a:ext cx="1024639" cy="276999"/>
          </a:xfrm>
          <a:prstGeom prst="rect">
            <a:avLst/>
          </a:prstGeom>
          <a:noFill/>
        </p:spPr>
        <p:txBody>
          <a:bodyPr wrap="none" rtlCol="0">
            <a:spAutoFit/>
          </a:bodyPr>
          <a:lstStyle/>
          <a:p>
            <a:r>
              <a:rPr kumimoji="1" lang="ja-JP" altLang="en-US" sz="1200">
                <a:latin typeface="Meiryo UI" panose="020B0604030504040204" pitchFamily="34" charset="-128"/>
                <a:ea typeface="Meiryo UI" panose="020B0604030504040204" pitchFamily="34" charset="-128"/>
              </a:rPr>
              <a:t>テストコード→</a:t>
            </a:r>
          </a:p>
        </p:txBody>
      </p:sp>
      <p:sp>
        <p:nvSpPr>
          <p:cNvPr id="19" name="正方形/長方形 18">
            <a:extLst>
              <a:ext uri="{FF2B5EF4-FFF2-40B4-BE49-F238E27FC236}">
                <a16:creationId xmlns:a16="http://schemas.microsoft.com/office/drawing/2014/main" id="{BC730661-4C3F-17D6-ADCA-DD43F7118171}"/>
              </a:ext>
            </a:extLst>
          </p:cNvPr>
          <p:cNvSpPr/>
          <p:nvPr/>
        </p:nvSpPr>
        <p:spPr>
          <a:xfrm>
            <a:off x="2132358" y="6098220"/>
            <a:ext cx="2295626" cy="216024"/>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0" name="正方形/長方形 19">
            <a:extLst>
              <a:ext uri="{FF2B5EF4-FFF2-40B4-BE49-F238E27FC236}">
                <a16:creationId xmlns:a16="http://schemas.microsoft.com/office/drawing/2014/main" id="{7AABA8B3-A362-15F6-A349-F6500C7EE5EF}"/>
              </a:ext>
            </a:extLst>
          </p:cNvPr>
          <p:cNvSpPr/>
          <p:nvPr/>
        </p:nvSpPr>
        <p:spPr>
          <a:xfrm>
            <a:off x="2123728" y="6314244"/>
            <a:ext cx="2295626" cy="216024"/>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1" name="テキスト ボックス 20">
            <a:extLst>
              <a:ext uri="{FF2B5EF4-FFF2-40B4-BE49-F238E27FC236}">
                <a16:creationId xmlns:a16="http://schemas.microsoft.com/office/drawing/2014/main" id="{EABA59F0-847A-ECB6-BFBD-913AF0266849}"/>
              </a:ext>
            </a:extLst>
          </p:cNvPr>
          <p:cNvSpPr txBox="1"/>
          <p:nvPr/>
        </p:nvSpPr>
        <p:spPr>
          <a:xfrm>
            <a:off x="395536" y="6026212"/>
            <a:ext cx="1795684"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Flutter</a:t>
            </a:r>
            <a:r>
              <a:rPr kumimoji="1" lang="ja-JP" altLang="en-US" sz="1200">
                <a:latin typeface="Meiryo UI" panose="020B0604030504040204" pitchFamily="34" charset="-128"/>
                <a:ea typeface="Meiryo UI" panose="020B0604030504040204" pitchFamily="34" charset="-128"/>
              </a:rPr>
              <a:t>プロジェクト定義→</a:t>
            </a:r>
          </a:p>
        </p:txBody>
      </p:sp>
      <p:sp>
        <p:nvSpPr>
          <p:cNvPr id="22" name="テキスト ボックス 21">
            <a:extLst>
              <a:ext uri="{FF2B5EF4-FFF2-40B4-BE49-F238E27FC236}">
                <a16:creationId xmlns:a16="http://schemas.microsoft.com/office/drawing/2014/main" id="{470023B5-CDEC-F868-FB1C-BEFA5A22E376}"/>
              </a:ext>
            </a:extLst>
          </p:cNvPr>
          <p:cNvSpPr txBox="1"/>
          <p:nvPr/>
        </p:nvSpPr>
        <p:spPr>
          <a:xfrm>
            <a:off x="395536" y="6314244"/>
            <a:ext cx="1619354" cy="461665"/>
          </a:xfrm>
          <a:prstGeom prst="rect">
            <a:avLst/>
          </a:prstGeom>
          <a:noFill/>
        </p:spPr>
        <p:txBody>
          <a:bodyPr wrap="none" rtlCol="0">
            <a:spAutoFit/>
          </a:bodyPr>
          <a:lstStyle/>
          <a:p>
            <a:r>
              <a:rPr kumimoji="1" lang="ja-JP" altLang="en-US" sz="1200">
                <a:latin typeface="Meiryo UI" panose="020B0604030504040204" pitchFamily="34" charset="-128"/>
                <a:ea typeface="Meiryo UI" panose="020B0604030504040204" pitchFamily="34" charset="-128"/>
              </a:rPr>
              <a:t>研修概要ドキュメント→</a:t>
            </a:r>
            <a:endParaRPr kumimoji="1" lang="en-US" altLang="ja-JP" sz="1200" dirty="0">
              <a:latin typeface="Meiryo UI" panose="020B0604030504040204" pitchFamily="34" charset="-128"/>
              <a:ea typeface="Meiryo UI" panose="020B0604030504040204" pitchFamily="34" charset="-128"/>
            </a:endParaRPr>
          </a:p>
          <a:p>
            <a:r>
              <a:rPr kumimoji="1" lang="en-US" altLang="ja-JP" sz="1200" dirty="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最初に開きます</a:t>
            </a:r>
            <a:r>
              <a:rPr kumimoji="1" lang="en-US" altLang="ja-JP" sz="1200" dirty="0">
                <a:latin typeface="Meiryo UI" panose="020B0604030504040204" pitchFamily="34" charset="-128"/>
                <a:ea typeface="Meiryo UI" panose="020B0604030504040204" pitchFamily="34" charset="-128"/>
              </a:rPr>
              <a:t>)</a:t>
            </a:r>
            <a:endParaRPr kumimoji="1" lang="ja-JP" altLang="en-US" sz="1200">
              <a:latin typeface="Meiryo UI" panose="020B0604030504040204" pitchFamily="34" charset="-128"/>
              <a:ea typeface="Meiryo UI" panose="020B0604030504040204" pitchFamily="34" charset="-128"/>
            </a:endParaRPr>
          </a:p>
        </p:txBody>
      </p:sp>
      <p:sp>
        <p:nvSpPr>
          <p:cNvPr id="23" name="正方形/長方形 22">
            <a:extLst>
              <a:ext uri="{FF2B5EF4-FFF2-40B4-BE49-F238E27FC236}">
                <a16:creationId xmlns:a16="http://schemas.microsoft.com/office/drawing/2014/main" id="{B19121E5-22CD-10D4-8B39-E7836B363B60}"/>
              </a:ext>
            </a:extLst>
          </p:cNvPr>
          <p:cNvSpPr/>
          <p:nvPr/>
        </p:nvSpPr>
        <p:spPr>
          <a:xfrm>
            <a:off x="4914403" y="2420888"/>
            <a:ext cx="2033861" cy="720080"/>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4" name="正方形/長方形 23">
            <a:extLst>
              <a:ext uri="{FF2B5EF4-FFF2-40B4-BE49-F238E27FC236}">
                <a16:creationId xmlns:a16="http://schemas.microsoft.com/office/drawing/2014/main" id="{59E87F5E-0FC5-70A7-27FD-C1B6BACC6C66}"/>
              </a:ext>
            </a:extLst>
          </p:cNvPr>
          <p:cNvSpPr/>
          <p:nvPr/>
        </p:nvSpPr>
        <p:spPr>
          <a:xfrm>
            <a:off x="4914403" y="3140968"/>
            <a:ext cx="2033861" cy="859172"/>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5" name="正方形/長方形 24">
            <a:extLst>
              <a:ext uri="{FF2B5EF4-FFF2-40B4-BE49-F238E27FC236}">
                <a16:creationId xmlns:a16="http://schemas.microsoft.com/office/drawing/2014/main" id="{5E2223F1-7F91-496C-496E-CDB2F7C857F4}"/>
              </a:ext>
            </a:extLst>
          </p:cNvPr>
          <p:cNvSpPr/>
          <p:nvPr/>
        </p:nvSpPr>
        <p:spPr>
          <a:xfrm>
            <a:off x="4914403" y="4009988"/>
            <a:ext cx="2033861" cy="720080"/>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6" name="正方形/長方形 25">
            <a:extLst>
              <a:ext uri="{FF2B5EF4-FFF2-40B4-BE49-F238E27FC236}">
                <a16:creationId xmlns:a16="http://schemas.microsoft.com/office/drawing/2014/main" id="{5F950540-964C-4666-B321-37BE25358FDD}"/>
              </a:ext>
            </a:extLst>
          </p:cNvPr>
          <p:cNvSpPr/>
          <p:nvPr/>
        </p:nvSpPr>
        <p:spPr>
          <a:xfrm>
            <a:off x="4914403" y="4725144"/>
            <a:ext cx="2033861" cy="1080120"/>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正方形/長方形 26">
            <a:extLst>
              <a:ext uri="{FF2B5EF4-FFF2-40B4-BE49-F238E27FC236}">
                <a16:creationId xmlns:a16="http://schemas.microsoft.com/office/drawing/2014/main" id="{651164F2-129E-B3E7-3C80-03B4FDE5F4EA}"/>
              </a:ext>
            </a:extLst>
          </p:cNvPr>
          <p:cNvSpPr/>
          <p:nvPr/>
        </p:nvSpPr>
        <p:spPr>
          <a:xfrm>
            <a:off x="4914403" y="5805264"/>
            <a:ext cx="2033861" cy="360040"/>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8" name="正方形/長方形 27">
            <a:extLst>
              <a:ext uri="{FF2B5EF4-FFF2-40B4-BE49-F238E27FC236}">
                <a16:creationId xmlns:a16="http://schemas.microsoft.com/office/drawing/2014/main" id="{1D119771-B2A8-5DCE-EC40-CBE64A1DD396}"/>
              </a:ext>
            </a:extLst>
          </p:cNvPr>
          <p:cNvSpPr/>
          <p:nvPr/>
        </p:nvSpPr>
        <p:spPr>
          <a:xfrm>
            <a:off x="4914403" y="6165304"/>
            <a:ext cx="2033861" cy="355116"/>
          </a:xfrm>
          <a:prstGeom prst="rect">
            <a:avLst/>
          </a:prstGeom>
          <a:noFill/>
          <a:ln w="95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テキスト ボックス 28">
            <a:extLst>
              <a:ext uri="{FF2B5EF4-FFF2-40B4-BE49-F238E27FC236}">
                <a16:creationId xmlns:a16="http://schemas.microsoft.com/office/drawing/2014/main" id="{0BD35AB3-75ED-394F-3641-38B1D44AB9F9}"/>
              </a:ext>
            </a:extLst>
          </p:cNvPr>
          <p:cNvSpPr txBox="1"/>
          <p:nvPr/>
        </p:nvSpPr>
        <p:spPr>
          <a:xfrm>
            <a:off x="6948264" y="2617179"/>
            <a:ext cx="1975221" cy="276999"/>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a:t>
            </a:r>
            <a:r>
              <a:rPr lang="en-US" altLang="ja-JP" sz="1200" dirty="0">
                <a:latin typeface="Meiryo UI" panose="020B0604030504040204" pitchFamily="34" charset="-128"/>
                <a:ea typeface="Meiryo UI" panose="020B0604030504040204" pitchFamily="34" charset="-128"/>
              </a:rPr>
              <a:t>1.</a:t>
            </a:r>
            <a:r>
              <a:rPr lang="ja-JP" altLang="en-US" sz="1200">
                <a:latin typeface="Meiryo UI" panose="020B0604030504040204" pitchFamily="34" charset="-128"/>
                <a:ea typeface="Meiryo UI" panose="020B0604030504040204" pitchFamily="34" charset="-128"/>
              </a:rPr>
              <a:t>事前準備用ドキュメント</a:t>
            </a:r>
            <a:endParaRPr kumimoji="1" lang="ja-JP" altLang="en-US" sz="1200">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8262A9BA-E701-93DF-F645-5DCF965088E6}"/>
              </a:ext>
            </a:extLst>
          </p:cNvPr>
          <p:cNvSpPr txBox="1"/>
          <p:nvPr/>
        </p:nvSpPr>
        <p:spPr>
          <a:xfrm>
            <a:off x="6948264" y="3440033"/>
            <a:ext cx="1776448" cy="461665"/>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a:t>
            </a:r>
            <a:r>
              <a:rPr lang="en-US" altLang="ja-JP" sz="1200" dirty="0">
                <a:latin typeface="Meiryo UI" panose="020B0604030504040204" pitchFamily="34" charset="-128"/>
                <a:ea typeface="Meiryo UI" panose="020B0604030504040204" pitchFamily="34" charset="-128"/>
              </a:rPr>
              <a:t>2.</a:t>
            </a:r>
            <a:r>
              <a:rPr lang="ja-JP" altLang="en-US" sz="1200">
                <a:latin typeface="Meiryo UI" panose="020B0604030504040204" pitchFamily="34" charset="-128"/>
                <a:ea typeface="Meiryo UI" panose="020B0604030504040204" pitchFamily="34" charset="-128"/>
              </a:rPr>
              <a:t>学習ドキュメント</a:t>
            </a:r>
            <a:endParaRPr lang="en-US" altLang="ja-JP" sz="1200" dirty="0">
              <a:latin typeface="Meiryo UI" panose="020B0604030504040204" pitchFamily="34" charset="-128"/>
              <a:ea typeface="Meiryo UI" panose="020B0604030504040204" pitchFamily="34" charset="-128"/>
            </a:endParaRPr>
          </a:p>
          <a:p>
            <a:r>
              <a:rPr kumimoji="1" lang="ja-JP" altLang="en-US" sz="1200">
                <a:latin typeface="Meiryo UI" panose="020B0604030504040204" pitchFamily="34" charset="-128"/>
                <a:ea typeface="Meiryo UI" panose="020B0604030504040204" pitchFamily="34" charset="-128"/>
              </a:rPr>
              <a:t>（開発ハンズオンで使う）</a:t>
            </a:r>
          </a:p>
        </p:txBody>
      </p:sp>
      <p:sp>
        <p:nvSpPr>
          <p:cNvPr id="31" name="テキスト ボックス 30">
            <a:extLst>
              <a:ext uri="{FF2B5EF4-FFF2-40B4-BE49-F238E27FC236}">
                <a16:creationId xmlns:a16="http://schemas.microsoft.com/office/drawing/2014/main" id="{3B5472FE-40F1-371B-261D-00105F0E0291}"/>
              </a:ext>
            </a:extLst>
          </p:cNvPr>
          <p:cNvSpPr txBox="1"/>
          <p:nvPr/>
        </p:nvSpPr>
        <p:spPr>
          <a:xfrm>
            <a:off x="6966239" y="4196395"/>
            <a:ext cx="1776448" cy="461665"/>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a:t>
            </a:r>
            <a:r>
              <a:rPr lang="en-US" altLang="ja-JP" sz="1200" dirty="0">
                <a:latin typeface="Meiryo UI" panose="020B0604030504040204" pitchFamily="34" charset="-128"/>
                <a:ea typeface="Meiryo UI" panose="020B0604030504040204" pitchFamily="34" charset="-128"/>
              </a:rPr>
              <a:t>3.</a:t>
            </a:r>
            <a:r>
              <a:rPr lang="ja-JP" altLang="en-US" sz="1200">
                <a:latin typeface="Meiryo UI" panose="020B0604030504040204" pitchFamily="34" charset="-128"/>
                <a:ea typeface="Meiryo UI" panose="020B0604030504040204" pitchFamily="34" charset="-128"/>
              </a:rPr>
              <a:t>要件定義ドキュメント</a:t>
            </a:r>
            <a:endParaRPr lang="en-US" altLang="ja-JP" sz="1200" dirty="0">
              <a:latin typeface="Meiryo UI" panose="020B0604030504040204" pitchFamily="34" charset="-128"/>
              <a:ea typeface="Meiryo UI" panose="020B0604030504040204" pitchFamily="34" charset="-128"/>
            </a:endParaRPr>
          </a:p>
          <a:p>
            <a:r>
              <a:rPr kumimoji="1" lang="ja-JP" altLang="en-US" sz="1200">
                <a:latin typeface="Meiryo UI" panose="020B0604030504040204" pitchFamily="34" charset="-128"/>
                <a:ea typeface="Meiryo UI" panose="020B0604030504040204" pitchFamily="34" charset="-128"/>
              </a:rPr>
              <a:t>（開発ハンズオンで使う）</a:t>
            </a:r>
          </a:p>
        </p:txBody>
      </p:sp>
      <p:sp>
        <p:nvSpPr>
          <p:cNvPr id="32" name="テキスト ボックス 31">
            <a:extLst>
              <a:ext uri="{FF2B5EF4-FFF2-40B4-BE49-F238E27FC236}">
                <a16:creationId xmlns:a16="http://schemas.microsoft.com/office/drawing/2014/main" id="{1F0E3194-13DF-5CDC-8B97-DF65B8CA87A2}"/>
              </a:ext>
            </a:extLst>
          </p:cNvPr>
          <p:cNvSpPr txBox="1"/>
          <p:nvPr/>
        </p:nvSpPr>
        <p:spPr>
          <a:xfrm>
            <a:off x="6972016" y="5055567"/>
            <a:ext cx="1776448" cy="461665"/>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a:t>
            </a:r>
            <a:r>
              <a:rPr lang="en-US" altLang="ja-JP" sz="1200" dirty="0">
                <a:latin typeface="Meiryo UI" panose="020B0604030504040204" pitchFamily="34" charset="-128"/>
                <a:ea typeface="Meiryo UI" panose="020B0604030504040204" pitchFamily="34" charset="-128"/>
              </a:rPr>
              <a:t>4.</a:t>
            </a:r>
            <a:r>
              <a:rPr lang="ja-JP" altLang="en-US" sz="1200">
                <a:latin typeface="Meiryo UI" panose="020B0604030504040204" pitchFamily="34" charset="-128"/>
                <a:ea typeface="Meiryo UI" panose="020B0604030504040204" pitchFamily="34" charset="-128"/>
              </a:rPr>
              <a:t>設計開発ドキュメント</a:t>
            </a:r>
            <a:endParaRPr lang="en-US" altLang="ja-JP" sz="1200" dirty="0">
              <a:latin typeface="Meiryo UI" panose="020B0604030504040204" pitchFamily="34" charset="-128"/>
              <a:ea typeface="Meiryo UI" panose="020B0604030504040204" pitchFamily="34" charset="-128"/>
            </a:endParaRPr>
          </a:p>
          <a:p>
            <a:r>
              <a:rPr kumimoji="1" lang="ja-JP" altLang="en-US" sz="1200">
                <a:latin typeface="Meiryo UI" panose="020B0604030504040204" pitchFamily="34" charset="-128"/>
                <a:ea typeface="Meiryo UI" panose="020B0604030504040204" pitchFamily="34" charset="-128"/>
              </a:rPr>
              <a:t>（開発ハンズオンで使う）</a:t>
            </a:r>
          </a:p>
        </p:txBody>
      </p:sp>
      <p:sp>
        <p:nvSpPr>
          <p:cNvPr id="33" name="テキスト ボックス 32">
            <a:extLst>
              <a:ext uri="{FF2B5EF4-FFF2-40B4-BE49-F238E27FC236}">
                <a16:creationId xmlns:a16="http://schemas.microsoft.com/office/drawing/2014/main" id="{E47146FC-435D-AA58-0C50-53B611EC63BE}"/>
              </a:ext>
            </a:extLst>
          </p:cNvPr>
          <p:cNvSpPr txBox="1"/>
          <p:nvPr/>
        </p:nvSpPr>
        <p:spPr>
          <a:xfrm>
            <a:off x="6972016" y="5733256"/>
            <a:ext cx="1776448" cy="461665"/>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a:t>
            </a:r>
            <a:r>
              <a:rPr lang="en-US" altLang="ja-JP" sz="1200" dirty="0">
                <a:latin typeface="Meiryo UI" panose="020B0604030504040204" pitchFamily="34" charset="-128"/>
                <a:ea typeface="Meiryo UI" panose="020B0604030504040204" pitchFamily="34" charset="-128"/>
              </a:rPr>
              <a:t>5.</a:t>
            </a:r>
            <a:r>
              <a:rPr lang="ja-JP" altLang="en-US" sz="1200">
                <a:latin typeface="Meiryo UI" panose="020B0604030504040204" pitchFamily="34" charset="-128"/>
                <a:ea typeface="Meiryo UI" panose="020B0604030504040204" pitchFamily="34" charset="-128"/>
              </a:rPr>
              <a:t>テストドキュメント</a:t>
            </a:r>
            <a:endParaRPr lang="en-US" altLang="ja-JP" sz="1200" dirty="0">
              <a:latin typeface="Meiryo UI" panose="020B0604030504040204" pitchFamily="34" charset="-128"/>
              <a:ea typeface="Meiryo UI" panose="020B0604030504040204" pitchFamily="34" charset="-128"/>
            </a:endParaRPr>
          </a:p>
          <a:p>
            <a:r>
              <a:rPr kumimoji="1" lang="ja-JP" altLang="en-US" sz="1200">
                <a:latin typeface="Meiryo UI" panose="020B0604030504040204" pitchFamily="34" charset="-128"/>
                <a:ea typeface="Meiryo UI" panose="020B0604030504040204" pitchFamily="34" charset="-128"/>
              </a:rPr>
              <a:t>（開発ハンズオンで使う）</a:t>
            </a:r>
          </a:p>
        </p:txBody>
      </p:sp>
      <p:sp>
        <p:nvSpPr>
          <p:cNvPr id="34" name="テキスト ボックス 33">
            <a:extLst>
              <a:ext uri="{FF2B5EF4-FFF2-40B4-BE49-F238E27FC236}">
                <a16:creationId xmlns:a16="http://schemas.microsoft.com/office/drawing/2014/main" id="{965F5191-D925-74DC-C202-69F95263E523}"/>
              </a:ext>
            </a:extLst>
          </p:cNvPr>
          <p:cNvSpPr txBox="1"/>
          <p:nvPr/>
        </p:nvSpPr>
        <p:spPr>
          <a:xfrm>
            <a:off x="6948264" y="6248345"/>
            <a:ext cx="1896673" cy="276999"/>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←その他</a:t>
            </a:r>
            <a:r>
              <a:rPr kumimoji="1" lang="ja-JP" altLang="en-US" sz="1200">
                <a:latin typeface="Meiryo UI" panose="020B0604030504040204" pitchFamily="34" charset="-128"/>
                <a:ea typeface="Meiryo UI" panose="020B0604030504040204" pitchFamily="34" charset="-128"/>
              </a:rPr>
              <a:t>（財務分析デモ）</a:t>
            </a:r>
          </a:p>
        </p:txBody>
      </p:sp>
      <p:sp>
        <p:nvSpPr>
          <p:cNvPr id="2" name="正方形/長方形 1">
            <a:extLst>
              <a:ext uri="{FF2B5EF4-FFF2-40B4-BE49-F238E27FC236}">
                <a16:creationId xmlns:a16="http://schemas.microsoft.com/office/drawing/2014/main" id="{D3BFDA51-57D4-1016-7DFF-B94305B35A56}"/>
              </a:ext>
            </a:extLst>
          </p:cNvPr>
          <p:cNvSpPr/>
          <p:nvPr/>
        </p:nvSpPr>
        <p:spPr>
          <a:xfrm>
            <a:off x="5066803" y="3293368"/>
            <a:ext cx="1359431" cy="245107"/>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972171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人, 男, 立つ, フロント が含まれている画像&#10;&#10;自動的に生成された説明">
            <a:extLst>
              <a:ext uri="{FF2B5EF4-FFF2-40B4-BE49-F238E27FC236}">
                <a16:creationId xmlns:a16="http://schemas.microsoft.com/office/drawing/2014/main" id="{0EC9ED30-1F28-4011-B957-3735B57B56A3}"/>
              </a:ext>
            </a:extLst>
          </p:cNvPr>
          <p:cNvPicPr>
            <a:picLocks noChangeAspect="1"/>
          </p:cNvPicPr>
          <p:nvPr/>
        </p:nvPicPr>
        <p:blipFill>
          <a:blip r:embed="rId2">
            <a:alphaModFix/>
          </a:blip>
          <a:stretch>
            <a:fillRect/>
          </a:stretch>
        </p:blipFill>
        <p:spPr>
          <a:xfrm>
            <a:off x="-1" y="-27384"/>
            <a:ext cx="9144001" cy="6885384"/>
          </a:xfrm>
          <a:prstGeom prst="rect">
            <a:avLst/>
          </a:prstGeom>
        </p:spPr>
      </p:pic>
      <p:sp>
        <p:nvSpPr>
          <p:cNvPr id="4" name="正方形/長方形 3">
            <a:extLst>
              <a:ext uri="{FF2B5EF4-FFF2-40B4-BE49-F238E27FC236}">
                <a16:creationId xmlns:a16="http://schemas.microsoft.com/office/drawing/2014/main" id="{F794C007-DFB2-0664-F995-A0F83A16BD9C}"/>
              </a:ext>
            </a:extLst>
          </p:cNvPr>
          <p:cNvSpPr/>
          <p:nvPr/>
        </p:nvSpPr>
        <p:spPr>
          <a:xfrm>
            <a:off x="0" y="980728"/>
            <a:ext cx="9144000" cy="1728192"/>
          </a:xfrm>
          <a:prstGeom prst="rect">
            <a:avLst/>
          </a:prstGeom>
          <a:solidFill>
            <a:srgbClr val="07171B"/>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5400" b="1" kern="0" dirty="0">
                <a:solidFill>
                  <a:schemeClr val="bg1"/>
                </a:solidFill>
                <a:latin typeface="Meiryo UI" panose="020B0604030504040204" pitchFamily="34" charset="-128"/>
                <a:ea typeface="Meiryo UI" panose="020B0604030504040204" pitchFamily="34" charset="-128"/>
              </a:rPr>
              <a:t>3.</a:t>
            </a:r>
            <a:r>
              <a:rPr lang="ja-JP" altLang="en-US" sz="5400" b="1" kern="0">
                <a:solidFill>
                  <a:schemeClr val="bg1"/>
                </a:solidFill>
                <a:latin typeface="Meiryo UI" panose="020B0604030504040204" pitchFamily="34" charset="-128"/>
                <a:ea typeface="Meiryo UI" panose="020B0604030504040204" pitchFamily="34" charset="-128"/>
              </a:rPr>
              <a:t>ソフトウェア開発基礎</a:t>
            </a:r>
            <a:endParaRPr kumimoji="1" lang="ja-JP" altLang="en-US" sz="5400" b="1">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780188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プレースホルダー 1">
            <a:extLst>
              <a:ext uri="{FF2B5EF4-FFF2-40B4-BE49-F238E27FC236}">
                <a16:creationId xmlns:a16="http://schemas.microsoft.com/office/drawing/2014/main" id="{BC2F8640-E7AE-779F-8679-3CC0887A2B80}"/>
              </a:ext>
            </a:extLst>
          </p:cNvPr>
          <p:cNvSpPr txBox="1">
            <a:spLocks/>
          </p:cNvSpPr>
          <p:nvPr/>
        </p:nvSpPr>
        <p:spPr>
          <a:xfrm>
            <a:off x="143372" y="44624"/>
            <a:ext cx="8893124" cy="720080"/>
          </a:xfrm>
          <a:prstGeom prst="rect">
            <a:avLst/>
          </a:prstGeom>
        </p:spPr>
        <p:txBody>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lang="en-US" altLang="ja-JP" sz="4400" b="1" dirty="0">
                <a:latin typeface="Meiryo UI" panose="020B0604030504040204" pitchFamily="34" charset="-128"/>
                <a:ea typeface="Meiryo UI" panose="020B0604030504040204" pitchFamily="34" charset="-128"/>
              </a:rPr>
              <a:t>3-1</a:t>
            </a:r>
            <a:r>
              <a:rPr kumimoji="1" lang="en-US" altLang="ja-JP" sz="4400" b="1" dirty="0">
                <a:latin typeface="Meiryo UI" panose="020B0604030504040204" pitchFamily="34" charset="-128"/>
                <a:ea typeface="Meiryo UI" panose="020B0604030504040204" pitchFamily="34" charset="-128"/>
              </a:rPr>
              <a:t>.</a:t>
            </a:r>
            <a:r>
              <a:rPr kumimoji="1" lang="ja-JP" altLang="en-US" sz="4400" b="1">
                <a:latin typeface="Meiryo UI" panose="020B0604030504040204" pitchFamily="34" charset="-128"/>
                <a:ea typeface="Meiryo UI" panose="020B0604030504040204" pitchFamily="34" charset="-128"/>
              </a:rPr>
              <a:t>システム開発プロセス</a:t>
            </a:r>
            <a:endParaRPr kumimoji="1" lang="ja-JP" altLang="en-US" sz="2400">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7E1FEBC8-C806-288E-E5CE-6F7C7AA27776}"/>
              </a:ext>
            </a:extLst>
          </p:cNvPr>
          <p:cNvSpPr txBox="1"/>
          <p:nvPr/>
        </p:nvSpPr>
        <p:spPr>
          <a:xfrm>
            <a:off x="251520" y="836712"/>
            <a:ext cx="8640960" cy="5816977"/>
          </a:xfrm>
          <a:prstGeom prst="rect">
            <a:avLst/>
          </a:prstGeom>
          <a:noFill/>
        </p:spPr>
        <p:txBody>
          <a:bodyPr wrap="square" rtlCol="0">
            <a:spAutoFit/>
          </a:bodyPr>
          <a:lstStyle/>
          <a:p>
            <a:r>
              <a:rPr lang="ja-JP" altLang="en-US" sz="2400">
                <a:latin typeface="Meiryo UI" panose="020B0604030504040204" pitchFamily="34" charset="-128"/>
                <a:ea typeface="Meiryo UI" panose="020B0604030504040204" pitchFamily="34" charset="-128"/>
              </a:rPr>
              <a:t>システム開発</a:t>
            </a:r>
            <a:r>
              <a:rPr kumimoji="1" lang="ja-JP" altLang="en-US" sz="2400">
                <a:solidFill>
                  <a:schemeClr val="tx1"/>
                </a:solidFill>
                <a:latin typeface="Meiryo UI" panose="020B0604030504040204" pitchFamily="34" charset="-128"/>
                <a:ea typeface="Meiryo UI" panose="020B0604030504040204" pitchFamily="34" charset="-128"/>
              </a:rPr>
              <a:t>プロジェクトは下記のフェーズに分かれ、各目的に即して</a:t>
            </a:r>
            <a:br>
              <a:rPr kumimoji="1" lang="en-US" altLang="ja-JP" sz="2400" dirty="0">
                <a:solidFill>
                  <a:schemeClr val="tx1"/>
                </a:solidFill>
                <a:latin typeface="Meiryo UI" panose="020B0604030504040204" pitchFamily="34" charset="-128"/>
                <a:ea typeface="Meiryo UI" panose="020B0604030504040204" pitchFamily="34" charset="-128"/>
              </a:rPr>
            </a:br>
            <a:r>
              <a:rPr kumimoji="1" lang="ja-JP" altLang="en-US" sz="2400">
                <a:solidFill>
                  <a:schemeClr val="tx1"/>
                </a:solidFill>
                <a:latin typeface="Meiryo UI" panose="020B0604030504040204" pitchFamily="34" charset="-128"/>
                <a:ea typeface="Meiryo UI" panose="020B0604030504040204" pitchFamily="34" charset="-128"/>
              </a:rPr>
              <a:t>成果物を作成し、システム開発を進めていきます。</a:t>
            </a:r>
            <a:endParaRPr lang="en-US" altLang="ja-JP" sz="2400" dirty="0">
              <a:latin typeface="Meiryo UI" panose="020B0604030504040204" pitchFamily="34" charset="-128"/>
              <a:ea typeface="Meiryo UI" panose="020B0604030504040204" pitchFamily="34" charset="-128"/>
            </a:endParaRPr>
          </a:p>
          <a:p>
            <a:endParaRPr kumimoji="1" lang="en-US" altLang="ja-JP" sz="800" dirty="0">
              <a:solidFill>
                <a:schemeClr val="tx1"/>
              </a:solidFill>
              <a:latin typeface="Meiryo UI" panose="020B0604030504040204" pitchFamily="34" charset="-128"/>
              <a:ea typeface="Meiryo UI" panose="020B0604030504040204" pitchFamily="34" charset="-128"/>
            </a:endParaRPr>
          </a:p>
          <a:p>
            <a:pPr marL="457200" indent="-457200">
              <a:buFont typeface="+mj-lt"/>
              <a:buAutoNum type="arabicPeriod"/>
            </a:pPr>
            <a:r>
              <a:rPr kumimoji="1" lang="ja-JP" altLang="en-US" sz="2800" b="1">
                <a:solidFill>
                  <a:schemeClr val="tx1"/>
                </a:solidFill>
                <a:latin typeface="Meiryo UI" panose="020B0604030504040204" pitchFamily="34" charset="-128"/>
                <a:ea typeface="Meiryo UI" panose="020B0604030504040204" pitchFamily="34" charset="-128"/>
              </a:rPr>
              <a:t>プロジェクト</a:t>
            </a:r>
            <a:r>
              <a:rPr lang="ja-JP" altLang="en-US" sz="2800" b="1">
                <a:solidFill>
                  <a:schemeClr val="tx1"/>
                </a:solidFill>
                <a:latin typeface="Meiryo UI" panose="020B0604030504040204" pitchFamily="34" charset="-128"/>
                <a:ea typeface="Meiryo UI" panose="020B0604030504040204" pitchFamily="34" charset="-128"/>
              </a:rPr>
              <a:t>計画</a:t>
            </a:r>
            <a:br>
              <a:rPr lang="en-US" altLang="ja-JP" sz="2400" dirty="0">
                <a:solidFill>
                  <a:schemeClr val="tx1"/>
                </a:solidFill>
                <a:latin typeface="Meiryo UI" panose="020B0604030504040204" pitchFamily="34" charset="-128"/>
                <a:ea typeface="Meiryo UI" panose="020B0604030504040204" pitchFamily="34" charset="-128"/>
              </a:rPr>
            </a:br>
            <a:r>
              <a:rPr lang="ja-JP" altLang="en-US" sz="2400" b="1">
                <a:solidFill>
                  <a:srgbClr val="0000FF"/>
                </a:solidFill>
                <a:latin typeface="Meiryo UI" panose="020B0604030504040204" pitchFamily="34" charset="-128"/>
                <a:ea typeface="Meiryo UI" panose="020B0604030504040204" pitchFamily="34" charset="-128"/>
              </a:rPr>
              <a:t>プロジェクトの必要性</a:t>
            </a:r>
            <a:r>
              <a:rPr lang="ja-JP" altLang="en-US" sz="2400">
                <a:solidFill>
                  <a:schemeClr val="tx1"/>
                </a:solidFill>
                <a:latin typeface="Meiryo UI" panose="020B0604030504040204" pitchFamily="34" charset="-128"/>
                <a:ea typeface="Meiryo UI" panose="020B0604030504040204" pitchFamily="34" charset="-128"/>
              </a:rPr>
              <a:t>を整理し</a:t>
            </a:r>
            <a:r>
              <a:rPr lang="ja-JP" altLang="en-US" sz="2400" b="1">
                <a:solidFill>
                  <a:srgbClr val="0000FF"/>
                </a:solidFill>
                <a:latin typeface="Meiryo UI" panose="020B0604030504040204" pitchFamily="34" charset="-128"/>
                <a:ea typeface="Meiryo UI" panose="020B0604030504040204" pitchFamily="34" charset="-128"/>
              </a:rPr>
              <a:t>関係者を巻き込む</a:t>
            </a:r>
            <a:endParaRPr lang="en-US" altLang="ja-JP" sz="2400" b="1" dirty="0">
              <a:solidFill>
                <a:srgbClr val="0000FF"/>
              </a:solidFill>
              <a:latin typeface="Meiryo UI" panose="020B0604030504040204" pitchFamily="34" charset="-128"/>
              <a:ea typeface="Meiryo UI" panose="020B0604030504040204" pitchFamily="34" charset="-128"/>
            </a:endParaRPr>
          </a:p>
          <a:p>
            <a:pPr marL="457200" indent="-457200">
              <a:buFont typeface="+mj-lt"/>
              <a:buAutoNum type="arabicPeriod"/>
            </a:pPr>
            <a:r>
              <a:rPr kumimoji="1" lang="ja-JP" altLang="en-US" sz="2800" b="1">
                <a:solidFill>
                  <a:schemeClr val="tx1"/>
                </a:solidFill>
                <a:latin typeface="Meiryo UI" panose="020B0604030504040204" pitchFamily="34" charset="-128"/>
                <a:ea typeface="Meiryo UI" panose="020B0604030504040204" pitchFamily="34" charset="-128"/>
              </a:rPr>
              <a:t>要件定義</a:t>
            </a:r>
            <a:br>
              <a:rPr kumimoji="1" lang="en-US" altLang="ja-JP" sz="2400" dirty="0">
                <a:solidFill>
                  <a:schemeClr val="tx1"/>
                </a:solidFill>
                <a:latin typeface="Meiryo UI" panose="020B0604030504040204" pitchFamily="34" charset="-128"/>
                <a:ea typeface="Meiryo UI" panose="020B0604030504040204" pitchFamily="34" charset="-128"/>
              </a:rPr>
            </a:br>
            <a:r>
              <a:rPr kumimoji="1" lang="ja-JP" altLang="en-US" sz="2400" b="1">
                <a:solidFill>
                  <a:srgbClr val="0000FF"/>
                </a:solidFill>
                <a:latin typeface="Meiryo UI" panose="020B0604030504040204" pitchFamily="34" charset="-128"/>
                <a:ea typeface="Meiryo UI" panose="020B0604030504040204" pitchFamily="34" charset="-128"/>
              </a:rPr>
              <a:t>何を作るのか</a:t>
            </a:r>
            <a:r>
              <a:rPr kumimoji="1" lang="ja-JP" altLang="en-US" sz="2400">
                <a:solidFill>
                  <a:schemeClr val="tx1"/>
                </a:solidFill>
                <a:latin typeface="Meiryo UI" panose="020B0604030504040204" pitchFamily="34" charset="-128"/>
                <a:ea typeface="Meiryo UI" panose="020B0604030504040204" pitchFamily="34" charset="-128"/>
              </a:rPr>
              <a:t>を定め、</a:t>
            </a:r>
            <a:r>
              <a:rPr kumimoji="1" lang="ja-JP" altLang="en-US" sz="2400" b="1">
                <a:solidFill>
                  <a:srgbClr val="0000FF"/>
                </a:solidFill>
                <a:latin typeface="Meiryo UI" panose="020B0604030504040204" pitchFamily="34" charset="-128"/>
                <a:ea typeface="Meiryo UI" panose="020B0604030504040204" pitchFamily="34" charset="-128"/>
              </a:rPr>
              <a:t>開発にかかるコストを算出</a:t>
            </a:r>
            <a:r>
              <a:rPr kumimoji="1" lang="ja-JP" altLang="en-US" sz="2400">
                <a:solidFill>
                  <a:schemeClr val="tx1"/>
                </a:solidFill>
                <a:latin typeface="Meiryo UI" panose="020B0604030504040204" pitchFamily="34" charset="-128"/>
                <a:ea typeface="Meiryo UI" panose="020B0604030504040204" pitchFamily="34" charset="-128"/>
              </a:rPr>
              <a:t>する</a:t>
            </a:r>
            <a:endParaRPr kumimoji="1" lang="en-US" altLang="ja-JP" sz="2400" dirty="0">
              <a:solidFill>
                <a:schemeClr val="tx1"/>
              </a:solidFill>
              <a:latin typeface="Meiryo UI" panose="020B0604030504040204" pitchFamily="34" charset="-128"/>
              <a:ea typeface="Meiryo UI" panose="020B0604030504040204" pitchFamily="34" charset="-128"/>
            </a:endParaRPr>
          </a:p>
          <a:p>
            <a:pPr marL="457200" indent="-457200">
              <a:buFont typeface="+mj-lt"/>
              <a:buAutoNum type="arabicPeriod"/>
            </a:pPr>
            <a:r>
              <a:rPr kumimoji="1" lang="ja-JP" altLang="en-US" sz="2800" b="1">
                <a:solidFill>
                  <a:schemeClr val="tx1"/>
                </a:solidFill>
                <a:latin typeface="Meiryo UI" panose="020B0604030504040204" pitchFamily="34" charset="-128"/>
                <a:ea typeface="Meiryo UI" panose="020B0604030504040204" pitchFamily="34" charset="-128"/>
              </a:rPr>
              <a:t>設計</a:t>
            </a:r>
            <a:br>
              <a:rPr kumimoji="1" lang="en-US" altLang="ja-JP" sz="2400" dirty="0">
                <a:solidFill>
                  <a:schemeClr val="tx1"/>
                </a:solidFill>
                <a:latin typeface="Meiryo UI" panose="020B0604030504040204" pitchFamily="34" charset="-128"/>
                <a:ea typeface="Meiryo UI" panose="020B0604030504040204" pitchFamily="34" charset="-128"/>
              </a:rPr>
            </a:br>
            <a:r>
              <a:rPr kumimoji="1" lang="ja-JP" altLang="en-US" sz="2400" b="1">
                <a:solidFill>
                  <a:srgbClr val="0000FF"/>
                </a:solidFill>
                <a:latin typeface="Meiryo UI" panose="020B0604030504040204" pitchFamily="34" charset="-128"/>
                <a:ea typeface="Meiryo UI" panose="020B0604030504040204" pitchFamily="34" charset="-128"/>
              </a:rPr>
              <a:t>どう作るか</a:t>
            </a:r>
            <a:r>
              <a:rPr kumimoji="1" lang="ja-JP" altLang="en-US" sz="2400">
                <a:solidFill>
                  <a:schemeClr val="tx1"/>
                </a:solidFill>
                <a:latin typeface="Meiryo UI" panose="020B0604030504040204" pitchFamily="34" charset="-128"/>
                <a:ea typeface="Meiryo UI" panose="020B0604030504040204" pitchFamily="34" charset="-128"/>
              </a:rPr>
              <a:t>を定め、手を動かせば完成する状態にする</a:t>
            </a:r>
          </a:p>
          <a:p>
            <a:pPr marL="457200" indent="-457200">
              <a:buFont typeface="+mj-lt"/>
              <a:buAutoNum type="arabicPeriod"/>
            </a:pPr>
            <a:r>
              <a:rPr kumimoji="1" lang="ja-JP" altLang="en-US" sz="2800" b="1">
                <a:solidFill>
                  <a:schemeClr val="tx1"/>
                </a:solidFill>
                <a:latin typeface="Meiryo UI" panose="020B0604030504040204" pitchFamily="34" charset="-128"/>
                <a:ea typeface="Meiryo UI" panose="020B0604030504040204" pitchFamily="34" charset="-128"/>
              </a:rPr>
              <a:t>開発</a:t>
            </a:r>
            <a:br>
              <a:rPr kumimoji="1" lang="en-US" altLang="ja-JP" sz="2400" dirty="0">
                <a:solidFill>
                  <a:schemeClr val="tx1"/>
                </a:solidFill>
                <a:latin typeface="Meiryo UI" panose="020B0604030504040204" pitchFamily="34" charset="-128"/>
                <a:ea typeface="Meiryo UI" panose="020B0604030504040204" pitchFamily="34" charset="-128"/>
              </a:rPr>
            </a:br>
            <a:r>
              <a:rPr kumimoji="1" lang="ja-JP" altLang="en-US" sz="2400">
                <a:solidFill>
                  <a:schemeClr val="tx1"/>
                </a:solidFill>
                <a:latin typeface="Meiryo UI" panose="020B0604030504040204" pitchFamily="34" charset="-128"/>
                <a:ea typeface="Meiryo UI" panose="020B0604030504040204" pitchFamily="34" charset="-128"/>
              </a:rPr>
              <a:t>手を動かして設計どおりに</a:t>
            </a:r>
            <a:r>
              <a:rPr kumimoji="1" lang="ja-JP" altLang="en-US" sz="2400" b="1">
                <a:solidFill>
                  <a:srgbClr val="0000FF"/>
                </a:solidFill>
                <a:latin typeface="Meiryo UI" panose="020B0604030504040204" pitchFamily="34" charset="-128"/>
                <a:ea typeface="Meiryo UI" panose="020B0604030504040204" pitchFamily="34" charset="-128"/>
              </a:rPr>
              <a:t>プログラミング</a:t>
            </a:r>
            <a:r>
              <a:rPr kumimoji="1" lang="ja-JP" altLang="en-US" sz="2400">
                <a:solidFill>
                  <a:schemeClr val="tx1"/>
                </a:solidFill>
                <a:latin typeface="Meiryo UI" panose="020B0604030504040204" pitchFamily="34" charset="-128"/>
                <a:ea typeface="Meiryo UI" panose="020B0604030504040204" pitchFamily="34" charset="-128"/>
              </a:rPr>
              <a:t>を行う</a:t>
            </a:r>
            <a:endParaRPr kumimoji="1" lang="en-US" altLang="ja-JP" sz="2400" dirty="0">
              <a:solidFill>
                <a:schemeClr val="tx1"/>
              </a:solidFill>
              <a:latin typeface="Meiryo UI" panose="020B0604030504040204" pitchFamily="34" charset="-128"/>
              <a:ea typeface="Meiryo UI" panose="020B0604030504040204" pitchFamily="34" charset="-128"/>
            </a:endParaRPr>
          </a:p>
          <a:p>
            <a:pPr marL="457200" indent="-457200">
              <a:buFont typeface="+mj-lt"/>
              <a:buAutoNum type="arabicPeriod"/>
            </a:pPr>
            <a:r>
              <a:rPr lang="ja-JP" altLang="en-US" sz="2800" b="1">
                <a:latin typeface="Meiryo UI" panose="020B0604030504040204" pitchFamily="34" charset="-128"/>
                <a:ea typeface="Meiryo UI" panose="020B0604030504040204" pitchFamily="34" charset="-128"/>
              </a:rPr>
              <a:t>テスト</a:t>
            </a:r>
            <a:br>
              <a:rPr lang="en-US" altLang="ja-JP" sz="2800" b="1" dirty="0">
                <a:latin typeface="Meiryo UI" panose="020B0604030504040204" pitchFamily="34" charset="-128"/>
                <a:ea typeface="Meiryo UI" panose="020B0604030504040204" pitchFamily="34" charset="-128"/>
              </a:rPr>
            </a:br>
            <a:r>
              <a:rPr lang="ja-JP" altLang="en-US" sz="2400" b="1">
                <a:solidFill>
                  <a:srgbClr val="0000FF"/>
                </a:solidFill>
                <a:latin typeface="Meiryo UI" panose="020B0604030504040204" pitchFamily="34" charset="-128"/>
                <a:ea typeface="Meiryo UI" panose="020B0604030504040204" pitchFamily="34" charset="-128"/>
              </a:rPr>
              <a:t>設計、要件定義、プロジェクト計画のとおり</a:t>
            </a:r>
            <a:r>
              <a:rPr lang="ja-JP" altLang="en-US" sz="2400">
                <a:latin typeface="Meiryo UI" panose="020B0604030504040204" pitchFamily="34" charset="-128"/>
                <a:ea typeface="Meiryo UI" panose="020B0604030504040204" pitchFamily="34" charset="-128"/>
              </a:rPr>
              <a:t>システムが開発できて</a:t>
            </a:r>
            <a:br>
              <a:rPr lang="en-US" altLang="ja-JP" sz="2400" dirty="0">
                <a:latin typeface="Meiryo UI" panose="020B0604030504040204" pitchFamily="34" charset="-128"/>
                <a:ea typeface="Meiryo UI" panose="020B0604030504040204" pitchFamily="34" charset="-128"/>
              </a:rPr>
            </a:br>
            <a:r>
              <a:rPr lang="ja-JP" altLang="en-US" sz="2400">
                <a:latin typeface="Meiryo UI" panose="020B0604030504040204" pitchFamily="34" charset="-128"/>
                <a:ea typeface="Meiryo UI" panose="020B0604030504040204" pitchFamily="34" charset="-128"/>
              </a:rPr>
              <a:t>いるかを確認する</a:t>
            </a:r>
            <a:endParaRPr lang="en-US" altLang="ja-JP" sz="2800" dirty="0">
              <a:latin typeface="Meiryo UI" panose="020B0604030504040204" pitchFamily="34" charset="-128"/>
              <a:ea typeface="Meiryo UI" panose="020B0604030504040204" pitchFamily="34" charset="-128"/>
            </a:endParaRPr>
          </a:p>
          <a:p>
            <a:endParaRPr kumimoji="1" lang="en-US" altLang="ja-JP" sz="800" dirty="0">
              <a:solidFill>
                <a:schemeClr val="tx1"/>
              </a:solidFill>
              <a:latin typeface="Meiryo UI" panose="020B0604030504040204" pitchFamily="34" charset="-128"/>
              <a:ea typeface="Meiryo UI" panose="020B0604030504040204" pitchFamily="34" charset="-128"/>
            </a:endParaRPr>
          </a:p>
          <a:p>
            <a:r>
              <a:rPr lang="en-US" altLang="ja-JP" sz="2400" dirty="0">
                <a:latin typeface="Meiryo UI" panose="020B0604030504040204" pitchFamily="34" charset="-128"/>
                <a:ea typeface="Meiryo UI" panose="020B0604030504040204" pitchFamily="34" charset="-128"/>
              </a:rPr>
              <a:t>※</a:t>
            </a:r>
            <a:r>
              <a:rPr lang="ja-JP" altLang="en-US" sz="2400">
                <a:latin typeface="Meiryo UI" panose="020B0604030504040204" pitchFamily="34" charset="-128"/>
                <a:ea typeface="Meiryo UI" panose="020B0604030504040204" pitchFamily="34" charset="-128"/>
              </a:rPr>
              <a:t>移行や運用のフェーズも重要ですが、ここでは単純にするため割愛</a:t>
            </a:r>
            <a:endParaRPr kumimoji="1" lang="ja-JP" altLang="en-US" sz="2400">
              <a:solidFill>
                <a:schemeClr val="tx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012956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9BA33-DE5C-E06F-FB99-1CD6FECCCC36}"/>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3B0FB03-021C-4F22-7788-6A30EAD8FB45}"/>
              </a:ext>
            </a:extLst>
          </p:cNvPr>
          <p:cNvSpPr>
            <a:spLocks noGrp="1"/>
          </p:cNvSpPr>
          <p:nvPr>
            <p:ph type="body" sz="quarter" idx="13"/>
          </p:nvPr>
        </p:nvSpPr>
        <p:spPr>
          <a:xfrm>
            <a:off x="107504" y="32508"/>
            <a:ext cx="7430505" cy="660188"/>
          </a:xfrm>
        </p:spPr>
        <p:txBody>
          <a:bodyPr/>
          <a:lstStyle/>
          <a:p>
            <a:r>
              <a:rPr kumimoji="1" lang="ja-JP" altLang="en-US" sz="3600"/>
              <a:t>全体アジェンダ</a:t>
            </a:r>
          </a:p>
        </p:txBody>
      </p:sp>
      <p:sp>
        <p:nvSpPr>
          <p:cNvPr id="4" name="テキスト ボックス 3">
            <a:extLst>
              <a:ext uri="{FF2B5EF4-FFF2-40B4-BE49-F238E27FC236}">
                <a16:creationId xmlns:a16="http://schemas.microsoft.com/office/drawing/2014/main" id="{CC2337DC-32C5-0FB8-B804-873761A4B1E1}"/>
              </a:ext>
            </a:extLst>
          </p:cNvPr>
          <p:cNvSpPr txBox="1"/>
          <p:nvPr/>
        </p:nvSpPr>
        <p:spPr>
          <a:xfrm>
            <a:off x="741176" y="2434800"/>
            <a:ext cx="3758817" cy="3170099"/>
          </a:xfrm>
          <a:prstGeom prst="rect">
            <a:avLst/>
          </a:prstGeom>
          <a:noFill/>
        </p:spPr>
        <p:txBody>
          <a:bodyPr wrap="square">
            <a:spAutoFit/>
          </a:bodyPr>
          <a:lstStyle/>
          <a:p>
            <a:r>
              <a:rPr lang="en-US" altLang="ja-JP" sz="1600" dirty="0">
                <a:latin typeface="Meiryo UI" panose="020B0604030504040204" pitchFamily="34" charset="-128"/>
                <a:ea typeface="Meiryo UI" panose="020B0604030504040204" pitchFamily="34" charset="-128"/>
              </a:rPr>
              <a:t>1.</a:t>
            </a:r>
            <a:r>
              <a:rPr lang="ja-JP" altLang="en-US" sz="1600">
                <a:latin typeface="Meiryo UI" panose="020B0604030504040204" pitchFamily="34" charset="-128"/>
                <a:ea typeface="Meiryo UI" panose="020B0604030504040204" pitchFamily="34" charset="-128"/>
              </a:rPr>
              <a:t>事前準備</a:t>
            </a:r>
            <a:r>
              <a:rPr lang="en-US" altLang="ja-JP" sz="1600" dirty="0">
                <a:latin typeface="Meiryo UI" panose="020B0604030504040204" pitchFamily="34" charset="-128"/>
                <a:ea typeface="Meiryo UI" panose="020B0604030504040204" pitchFamily="34" charset="-128"/>
              </a:rPr>
              <a:t> </a:t>
            </a:r>
            <a:r>
              <a:rPr lang="en-US" altLang="ja-JP" sz="1600" b="1" dirty="0">
                <a:solidFill>
                  <a:srgbClr val="0000FF"/>
                </a:solidFill>
                <a:latin typeface="Meiryo UI" panose="020B0604030504040204" pitchFamily="34" charset="-128"/>
                <a:ea typeface="Meiryo UI" panose="020B0604030504040204" pitchFamily="34" charset="-128"/>
              </a:rPr>
              <a:t>30</a:t>
            </a:r>
            <a:r>
              <a:rPr lang="ja-JP" altLang="en-US" sz="1600" b="1">
                <a:solidFill>
                  <a:srgbClr val="0000FF"/>
                </a:solidFill>
                <a:latin typeface="Meiryo UI" panose="020B0604030504040204" pitchFamily="34" charset="-128"/>
                <a:ea typeface="Meiryo UI" panose="020B0604030504040204" pitchFamily="34" charset="-128"/>
              </a:rPr>
              <a:t>分</a:t>
            </a:r>
            <a:endParaRPr lang="en-US" altLang="ja-JP" sz="1600" dirty="0">
              <a:latin typeface="Meiryo UI" panose="020B0604030504040204" pitchFamily="34" charset="-128"/>
              <a:ea typeface="Meiryo UI" panose="020B0604030504040204" pitchFamily="34" charset="-128"/>
            </a:endParaRPr>
          </a:p>
          <a:p>
            <a:r>
              <a:rPr lang="en-US" altLang="ja-JP" sz="1600" dirty="0">
                <a:latin typeface="Meiryo UI" panose="020B0604030504040204" pitchFamily="34" charset="-128"/>
                <a:ea typeface="Meiryo UI" panose="020B0604030504040204" pitchFamily="34" charset="-128"/>
              </a:rPr>
              <a:t>2.</a:t>
            </a:r>
            <a:r>
              <a:rPr lang="ja-JP" altLang="en-US" sz="1600">
                <a:latin typeface="Meiryo UI" panose="020B0604030504040204" pitchFamily="34" charset="-128"/>
                <a:ea typeface="Meiryo UI" panose="020B0604030504040204" pitchFamily="34" charset="-128"/>
              </a:rPr>
              <a:t>大規模言語モデル概要</a:t>
            </a:r>
            <a:r>
              <a:rPr lang="en-US" altLang="ja-JP" sz="1600" dirty="0">
                <a:latin typeface="Meiryo UI" panose="020B0604030504040204" pitchFamily="34" charset="-128"/>
                <a:ea typeface="Meiryo UI" panose="020B0604030504040204" pitchFamily="34" charset="-128"/>
              </a:rPr>
              <a:t> </a:t>
            </a:r>
            <a:r>
              <a:rPr lang="en-US" altLang="ja-JP" sz="1600" b="1" dirty="0">
                <a:solidFill>
                  <a:srgbClr val="0000FF"/>
                </a:solidFill>
                <a:latin typeface="Meiryo UI" panose="020B0604030504040204" pitchFamily="34" charset="-128"/>
                <a:ea typeface="Meiryo UI" panose="020B0604030504040204" pitchFamily="34" charset="-128"/>
              </a:rPr>
              <a:t>60</a:t>
            </a:r>
            <a:r>
              <a:rPr lang="ja-JP" altLang="en-US" sz="1600" b="1">
                <a:solidFill>
                  <a:srgbClr val="0000FF"/>
                </a:solidFill>
                <a:latin typeface="Meiryo UI" panose="020B0604030504040204" pitchFamily="34" charset="-128"/>
                <a:ea typeface="Meiryo UI" panose="020B0604030504040204" pitchFamily="34" charset="-128"/>
              </a:rPr>
              <a:t>分</a:t>
            </a:r>
            <a:endParaRPr lang="en-US" altLang="ja-JP" sz="1600" b="1" dirty="0">
              <a:solidFill>
                <a:srgbClr val="0000FF"/>
              </a:solidFill>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2-1.</a:t>
            </a:r>
            <a:r>
              <a:rPr lang="ja-JP" altLang="en-US" sz="1400">
                <a:latin typeface="Meiryo UI" panose="020B0604030504040204" pitchFamily="34" charset="-128"/>
                <a:ea typeface="Meiryo UI" panose="020B0604030504040204" pitchFamily="34" charset="-128"/>
              </a:rPr>
              <a:t>生成</a:t>
            </a:r>
            <a:r>
              <a:rPr lang="en-US" altLang="ja-JP" sz="1400" dirty="0">
                <a:latin typeface="Meiryo UI" panose="020B0604030504040204" pitchFamily="34" charset="-128"/>
                <a:ea typeface="Meiryo UI" panose="020B0604030504040204" pitchFamily="34" charset="-128"/>
              </a:rPr>
              <a:t>AI</a:t>
            </a:r>
            <a:r>
              <a:rPr lang="ja-JP" altLang="en-US" sz="1400">
                <a:latin typeface="Meiryo UI" panose="020B0604030504040204" pitchFamily="34" charset="-128"/>
                <a:ea typeface="Meiryo UI" panose="020B0604030504040204" pitchFamily="34" charset="-128"/>
              </a:rPr>
              <a:t>とは？</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2-2.</a:t>
            </a:r>
            <a:r>
              <a:rPr lang="ja-JP" altLang="en-US" sz="1400">
                <a:latin typeface="Meiryo UI" panose="020B0604030504040204" pitchFamily="34" charset="-128"/>
                <a:ea typeface="Meiryo UI" panose="020B0604030504040204" pitchFamily="34" charset="-128"/>
              </a:rPr>
              <a:t>大規模言語モデルの進化</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2-3.ChatGPT</a:t>
            </a:r>
            <a:r>
              <a:rPr lang="ja-JP" altLang="en-US" sz="1400">
                <a:latin typeface="Meiryo UI" panose="020B0604030504040204" pitchFamily="34" charset="-128"/>
                <a:ea typeface="Meiryo UI" panose="020B0604030504040204" pitchFamily="34" charset="-128"/>
              </a:rPr>
              <a:t>を使う方法</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2-4.ChatGPT</a:t>
            </a:r>
            <a:r>
              <a:rPr lang="ja-JP" altLang="en-US" sz="1400">
                <a:latin typeface="Meiryo UI" panose="020B0604030504040204" pitchFamily="34" charset="-128"/>
                <a:ea typeface="Meiryo UI" panose="020B0604030504040204" pitchFamily="34" charset="-128"/>
              </a:rPr>
              <a:t>ができること</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2-5.GPT-4</a:t>
            </a:r>
            <a:r>
              <a:rPr lang="ja-JP" altLang="en-US" sz="1400">
                <a:latin typeface="Meiryo UI" panose="020B0604030504040204" pitchFamily="34" charset="-128"/>
                <a:ea typeface="Meiryo UI" panose="020B0604030504040204" pitchFamily="34" charset="-128"/>
              </a:rPr>
              <a:t>の特性</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2-6.GPT-4</a:t>
            </a:r>
            <a:r>
              <a:rPr lang="ja-JP" altLang="en-US" sz="1400">
                <a:latin typeface="Meiryo UI" panose="020B0604030504040204" pitchFamily="34" charset="-128"/>
                <a:ea typeface="Meiryo UI" panose="020B0604030504040204" pitchFamily="34" charset="-128"/>
              </a:rPr>
              <a:t>の限界</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2-7.</a:t>
            </a:r>
            <a:r>
              <a:rPr lang="ja-JP" altLang="en-US" sz="1400">
                <a:latin typeface="Meiryo UI" panose="020B0604030504040204" pitchFamily="34" charset="-128"/>
                <a:ea typeface="Meiryo UI" panose="020B0604030504040204" pitchFamily="34" charset="-128"/>
              </a:rPr>
              <a:t>大規模言語モデルの応用領域</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2-8.</a:t>
            </a:r>
            <a:r>
              <a:rPr lang="ja-JP" altLang="en-US" sz="1400">
                <a:latin typeface="Meiryo UI" panose="020B0604030504040204" pitchFamily="34" charset="-128"/>
                <a:ea typeface="Meiryo UI" panose="020B0604030504040204" pitchFamily="34" charset="-128"/>
              </a:rPr>
              <a:t>財務分析</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2-9.</a:t>
            </a:r>
            <a:r>
              <a:rPr lang="ja-JP" altLang="en-US" sz="1400">
                <a:latin typeface="Meiryo UI" panose="020B0604030504040204" pitchFamily="34" charset="-128"/>
                <a:ea typeface="Meiryo UI" panose="020B0604030504040204" pitchFamily="34" charset="-128"/>
              </a:rPr>
              <a:t>売上分析</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2-10.</a:t>
            </a:r>
            <a:r>
              <a:rPr lang="ja-JP" altLang="en-US" sz="1400">
                <a:latin typeface="Meiryo UI" panose="020B0604030504040204" pitchFamily="34" charset="-128"/>
                <a:ea typeface="Meiryo UI" panose="020B0604030504040204" pitchFamily="34" charset="-128"/>
              </a:rPr>
              <a:t>システム開発</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2-11.</a:t>
            </a:r>
            <a:r>
              <a:rPr lang="ja-JP" altLang="en-US" sz="1400">
                <a:latin typeface="Meiryo UI" panose="020B0604030504040204" pitchFamily="34" charset="-128"/>
                <a:ea typeface="Meiryo UI" panose="020B0604030504040204" pitchFamily="34" charset="-128"/>
              </a:rPr>
              <a:t>生成</a:t>
            </a:r>
            <a:r>
              <a:rPr lang="en-US" altLang="ja-JP" sz="1400" dirty="0">
                <a:latin typeface="Meiryo UI" panose="020B0604030504040204" pitchFamily="34" charset="-128"/>
                <a:ea typeface="Meiryo UI" panose="020B0604030504040204" pitchFamily="34" charset="-128"/>
              </a:rPr>
              <a:t>AI</a:t>
            </a:r>
            <a:r>
              <a:rPr lang="ja-JP" altLang="en-US" sz="1400">
                <a:latin typeface="Meiryo UI" panose="020B0604030504040204" pitchFamily="34" charset="-128"/>
                <a:ea typeface="Meiryo UI" panose="020B0604030504040204" pitchFamily="34" charset="-128"/>
              </a:rPr>
              <a:t>利用ガイドライン</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2-12.</a:t>
            </a:r>
            <a:r>
              <a:rPr lang="ja-JP" altLang="en-US" sz="1400">
                <a:latin typeface="Meiryo UI" panose="020B0604030504040204" pitchFamily="34" charset="-128"/>
                <a:ea typeface="Meiryo UI" panose="020B0604030504040204" pitchFamily="34" charset="-128"/>
              </a:rPr>
              <a:t>常識的な知識を評価（ハンズオン）</a:t>
            </a:r>
            <a:endParaRPr lang="en-US" altLang="ja-JP" sz="1400" dirty="0">
              <a:latin typeface="Meiryo UI" panose="020B0604030504040204" pitchFamily="34" charset="-128"/>
              <a:ea typeface="Meiryo UI" panose="020B0604030504040204" pitchFamily="34" charset="-128"/>
            </a:endParaRPr>
          </a:p>
        </p:txBody>
      </p:sp>
      <p:sp>
        <p:nvSpPr>
          <p:cNvPr id="3" name="テキスト ボックス 2">
            <a:extLst>
              <a:ext uri="{FF2B5EF4-FFF2-40B4-BE49-F238E27FC236}">
                <a16:creationId xmlns:a16="http://schemas.microsoft.com/office/drawing/2014/main" id="{6F7EB194-5A09-15AC-B34C-BB47B2582A5F}"/>
              </a:ext>
            </a:extLst>
          </p:cNvPr>
          <p:cNvSpPr txBox="1"/>
          <p:nvPr/>
        </p:nvSpPr>
        <p:spPr>
          <a:xfrm>
            <a:off x="4240764" y="2431921"/>
            <a:ext cx="3931636" cy="2554545"/>
          </a:xfrm>
          <a:prstGeom prst="rect">
            <a:avLst/>
          </a:prstGeom>
          <a:noFill/>
        </p:spPr>
        <p:txBody>
          <a:bodyPr wrap="square">
            <a:spAutoFit/>
          </a:bodyPr>
          <a:lstStyle/>
          <a:p>
            <a:r>
              <a:rPr lang="en-US" altLang="ja-JP" sz="1600" dirty="0">
                <a:latin typeface="Meiryo UI" panose="020B0604030504040204" pitchFamily="34" charset="-128"/>
                <a:ea typeface="Meiryo UI" panose="020B0604030504040204" pitchFamily="34" charset="-128"/>
              </a:rPr>
              <a:t>3</a:t>
            </a:r>
            <a:r>
              <a:rPr lang="ja-JP" altLang="en-US" sz="1600">
                <a:latin typeface="Meiryo UI" panose="020B0604030504040204" pitchFamily="34" charset="-128"/>
                <a:ea typeface="Meiryo UI" panose="020B0604030504040204" pitchFamily="34" charset="-128"/>
              </a:rPr>
              <a:t>.ソフトウェア開発基礎</a:t>
            </a:r>
            <a:r>
              <a:rPr lang="en-US" altLang="ja-JP" sz="1600" dirty="0">
                <a:latin typeface="Meiryo UI" panose="020B0604030504040204" pitchFamily="34" charset="-128"/>
                <a:ea typeface="Meiryo UI" panose="020B0604030504040204" pitchFamily="34" charset="-128"/>
              </a:rPr>
              <a:t> </a:t>
            </a:r>
            <a:r>
              <a:rPr lang="en-US" altLang="ja-JP" sz="1600" b="1" dirty="0">
                <a:solidFill>
                  <a:srgbClr val="0000FF"/>
                </a:solidFill>
                <a:latin typeface="Meiryo UI" panose="020B0604030504040204" pitchFamily="34" charset="-128"/>
                <a:ea typeface="Meiryo UI" panose="020B0604030504040204" pitchFamily="34" charset="-128"/>
              </a:rPr>
              <a:t>30</a:t>
            </a:r>
            <a:r>
              <a:rPr lang="ja-JP" altLang="en-US" sz="1600" b="1">
                <a:solidFill>
                  <a:srgbClr val="0000FF"/>
                </a:solidFill>
                <a:latin typeface="Meiryo UI" panose="020B0604030504040204" pitchFamily="34" charset="-128"/>
                <a:ea typeface="Meiryo UI" panose="020B0604030504040204" pitchFamily="34" charset="-128"/>
              </a:rPr>
              <a:t>分</a:t>
            </a:r>
            <a:endParaRPr lang="ja-JP" altLang="en-US" sz="160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3</a:t>
            </a:r>
            <a:r>
              <a:rPr lang="ja-JP" altLang="en-US" sz="1400">
                <a:latin typeface="Meiryo UI" panose="020B0604030504040204" pitchFamily="34" charset="-128"/>
                <a:ea typeface="Meiryo UI" panose="020B0604030504040204" pitchFamily="34" charset="-128"/>
              </a:rPr>
              <a:t>-1. システム開発のプロセス概要</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3-2. </a:t>
            </a:r>
            <a:r>
              <a:rPr lang="ja-JP" altLang="en-US" sz="1400">
                <a:latin typeface="Meiryo UI" panose="020B0604030504040204" pitchFamily="34" charset="-128"/>
                <a:ea typeface="Meiryo UI" panose="020B0604030504040204" pitchFamily="34" charset="-128"/>
              </a:rPr>
              <a:t>システム開発の成果物</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3</a:t>
            </a:r>
            <a:r>
              <a:rPr lang="ja-JP" altLang="en-US" sz="1400">
                <a:latin typeface="Meiryo UI" panose="020B0604030504040204" pitchFamily="34" charset="-128"/>
                <a:ea typeface="Meiryo UI" panose="020B0604030504040204" pitchFamily="34" charset="-128"/>
              </a:rPr>
              <a:t>-</a:t>
            </a:r>
            <a:r>
              <a:rPr lang="en-US" altLang="ja-JP" sz="1400" dirty="0">
                <a:latin typeface="Meiryo UI" panose="020B0604030504040204" pitchFamily="34" charset="-128"/>
                <a:ea typeface="Meiryo UI" panose="020B0604030504040204" pitchFamily="34" charset="-128"/>
              </a:rPr>
              <a:t>3</a:t>
            </a:r>
            <a:r>
              <a:rPr lang="ja-JP" altLang="en-US" sz="1400">
                <a:latin typeface="Meiryo UI" panose="020B0604030504040204" pitchFamily="34" charset="-128"/>
                <a:ea typeface="Meiryo UI" panose="020B0604030504040204" pitchFamily="34" charset="-128"/>
              </a:rPr>
              <a:t>. ソフトウェアのモデリング</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3-4. </a:t>
            </a:r>
            <a:r>
              <a:rPr lang="ja-JP" altLang="en-US" sz="1400">
                <a:latin typeface="Meiryo UI" panose="020B0604030504040204" pitchFamily="34" charset="-128"/>
                <a:ea typeface="Meiryo UI" panose="020B0604030504040204" pitchFamily="34" charset="-128"/>
              </a:rPr>
              <a:t>要件とテストのトレーサビリティ</a:t>
            </a:r>
            <a:endParaRPr lang="en-US" altLang="ja-JP" sz="1400" dirty="0">
              <a:latin typeface="Meiryo UI" panose="020B0604030504040204" pitchFamily="34" charset="-128"/>
              <a:ea typeface="Meiryo UI" panose="020B0604030504040204" pitchFamily="34" charset="-128"/>
            </a:endParaRPr>
          </a:p>
          <a:p>
            <a:r>
              <a:rPr lang="en-US" altLang="ja-JP" sz="1600" dirty="0">
                <a:latin typeface="Meiryo UI" panose="020B0604030504040204" pitchFamily="34" charset="-128"/>
                <a:ea typeface="Meiryo UI" panose="020B0604030504040204" pitchFamily="34" charset="-128"/>
              </a:rPr>
              <a:t>4.</a:t>
            </a:r>
            <a:r>
              <a:rPr lang="ja-JP" altLang="en-US" sz="1600">
                <a:latin typeface="Meiryo UI" panose="020B0604030504040204" pitchFamily="34" charset="-128"/>
                <a:ea typeface="Meiryo UI" panose="020B0604030504040204" pitchFamily="34" charset="-128"/>
              </a:rPr>
              <a:t>開発ハンズオン</a:t>
            </a:r>
            <a:r>
              <a:rPr lang="en-US" altLang="ja-JP" sz="1600" dirty="0">
                <a:latin typeface="Meiryo UI" panose="020B0604030504040204" pitchFamily="34" charset="-128"/>
                <a:ea typeface="Meiryo UI" panose="020B0604030504040204" pitchFamily="34" charset="-128"/>
              </a:rPr>
              <a:t> </a:t>
            </a:r>
            <a:r>
              <a:rPr lang="en-US" altLang="ja-JP" sz="1600" b="1" dirty="0">
                <a:solidFill>
                  <a:srgbClr val="0000FF"/>
                </a:solidFill>
                <a:latin typeface="Meiryo UI" panose="020B0604030504040204" pitchFamily="34" charset="-128"/>
                <a:ea typeface="Meiryo UI" panose="020B0604030504040204" pitchFamily="34" charset="-128"/>
              </a:rPr>
              <a:t>120</a:t>
            </a:r>
            <a:r>
              <a:rPr lang="ja-JP" altLang="en-US" sz="1600" b="1">
                <a:solidFill>
                  <a:srgbClr val="0000FF"/>
                </a:solidFill>
                <a:latin typeface="Meiryo UI" panose="020B0604030504040204" pitchFamily="34" charset="-128"/>
                <a:ea typeface="Meiryo UI" panose="020B0604030504040204" pitchFamily="34" charset="-128"/>
              </a:rPr>
              <a:t>分</a:t>
            </a:r>
            <a:endParaRPr lang="ja-JP" altLang="en-US" sz="160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4</a:t>
            </a:r>
            <a:r>
              <a:rPr lang="ja-JP" altLang="en-US" sz="1400">
                <a:latin typeface="Meiryo UI" panose="020B0604030504040204" pitchFamily="34" charset="-128"/>
                <a:ea typeface="Meiryo UI" panose="020B0604030504040204" pitchFamily="34" charset="-128"/>
              </a:rPr>
              <a:t>-1. 学習</a:t>
            </a:r>
            <a:endParaRPr lang="en-US" altLang="ja-JP" sz="1400" b="1" dirty="0">
              <a:solidFill>
                <a:srgbClr val="0000FF"/>
              </a:solidFill>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4-2. </a:t>
            </a:r>
            <a:r>
              <a:rPr lang="ja-JP" altLang="en-US" sz="1400">
                <a:latin typeface="Meiryo UI" panose="020B0604030504040204" pitchFamily="34" charset="-128"/>
                <a:ea typeface="Meiryo UI" panose="020B0604030504040204" pitchFamily="34" charset="-128"/>
              </a:rPr>
              <a:t>要件定義</a:t>
            </a:r>
            <a:endParaRPr lang="en-US" altLang="ja-JP" sz="1400" b="1" dirty="0">
              <a:solidFill>
                <a:srgbClr val="0000FF"/>
              </a:solidFill>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4-3. </a:t>
            </a:r>
            <a:r>
              <a:rPr lang="ja-JP" altLang="en-US" sz="1400">
                <a:latin typeface="Meiryo UI" panose="020B0604030504040204" pitchFamily="34" charset="-128"/>
                <a:ea typeface="Meiryo UI" panose="020B0604030504040204" pitchFamily="34" charset="-128"/>
              </a:rPr>
              <a:t>設計開発</a:t>
            </a:r>
            <a:endParaRPr lang="en-US" altLang="ja-JP" sz="1400" dirty="0">
              <a:latin typeface="Meiryo UI" panose="020B0604030504040204" pitchFamily="34" charset="-128"/>
              <a:ea typeface="Meiryo UI" panose="020B0604030504040204" pitchFamily="34" charset="-128"/>
            </a:endParaRPr>
          </a:p>
          <a:p>
            <a:pPr marL="180975" lvl="1"/>
            <a:r>
              <a:rPr lang="en-US" altLang="ja-JP" sz="1400" dirty="0">
                <a:latin typeface="Meiryo UI" panose="020B0604030504040204" pitchFamily="34" charset="-128"/>
                <a:ea typeface="Meiryo UI" panose="020B0604030504040204" pitchFamily="34" charset="-128"/>
              </a:rPr>
              <a:t>4-4. </a:t>
            </a:r>
            <a:r>
              <a:rPr lang="ja-JP" altLang="en-US" sz="1400">
                <a:latin typeface="Meiryo UI" panose="020B0604030504040204" pitchFamily="34" charset="-128"/>
                <a:ea typeface="Meiryo UI" panose="020B0604030504040204" pitchFamily="34" charset="-128"/>
              </a:rPr>
              <a:t>テスト</a:t>
            </a:r>
            <a:endParaRPr lang="en-US" altLang="ja-JP" sz="1600" dirty="0">
              <a:latin typeface="Meiryo UI" panose="020B0604030504040204" pitchFamily="34" charset="-128"/>
              <a:ea typeface="Meiryo UI" panose="020B0604030504040204" pitchFamily="34" charset="-128"/>
            </a:endParaRPr>
          </a:p>
          <a:p>
            <a:r>
              <a:rPr lang="en-US" altLang="ja-JP" sz="1600" dirty="0">
                <a:latin typeface="Meiryo UI" panose="020B0604030504040204" pitchFamily="34" charset="-128"/>
                <a:ea typeface="Meiryo UI" panose="020B0604030504040204" pitchFamily="34" charset="-128"/>
              </a:rPr>
              <a:t>5.</a:t>
            </a:r>
            <a:r>
              <a:rPr lang="ja-JP" altLang="en-US" sz="1600">
                <a:latin typeface="Meiryo UI" panose="020B0604030504040204" pitchFamily="34" charset="-128"/>
                <a:ea typeface="Meiryo UI" panose="020B0604030504040204" pitchFamily="34" charset="-128"/>
              </a:rPr>
              <a:t>まとめと振り返り</a:t>
            </a:r>
            <a:endParaRPr lang="en-US" altLang="ja-JP" sz="1600" dirty="0">
              <a:latin typeface="Meiryo UI" panose="020B0604030504040204" pitchFamily="34" charset="-128"/>
              <a:ea typeface="Meiryo UI" panose="020B0604030504040204" pitchFamily="34" charset="-128"/>
            </a:endParaRPr>
          </a:p>
        </p:txBody>
      </p:sp>
      <p:sp>
        <p:nvSpPr>
          <p:cNvPr id="7" name="テキスト ボックス 6">
            <a:extLst>
              <a:ext uri="{FF2B5EF4-FFF2-40B4-BE49-F238E27FC236}">
                <a16:creationId xmlns:a16="http://schemas.microsoft.com/office/drawing/2014/main" id="{D8746364-5245-BA92-46B4-FCC7A6E24BE5}"/>
              </a:ext>
            </a:extLst>
          </p:cNvPr>
          <p:cNvSpPr txBox="1"/>
          <p:nvPr/>
        </p:nvSpPr>
        <p:spPr>
          <a:xfrm>
            <a:off x="669887" y="631721"/>
            <a:ext cx="7502513" cy="1815882"/>
          </a:xfrm>
          <a:prstGeom prst="rect">
            <a:avLst/>
          </a:prstGeom>
          <a:noFill/>
        </p:spPr>
        <p:txBody>
          <a:bodyPr wrap="square" rtlCol="0">
            <a:spAutoFit/>
          </a:bodyPr>
          <a:lstStyle/>
          <a:p>
            <a:pPr marL="285750" indent="-285750">
              <a:buFont typeface="Arial" panose="020B0604020202020204" pitchFamily="34" charset="0"/>
              <a:buChar char="•"/>
            </a:pPr>
            <a:r>
              <a:rPr lang="ja-JP" altLang="en-US" sz="1600">
                <a:latin typeface="Meiryo UI" panose="020B0604030504040204" pitchFamily="34" charset="-128"/>
                <a:ea typeface="Meiryo UI" panose="020B0604030504040204" pitchFamily="34" charset="-128"/>
              </a:rPr>
              <a:t>ハンズオンを中心に全体で</a:t>
            </a:r>
            <a:r>
              <a:rPr lang="en-US" altLang="ja-JP" sz="1600" dirty="0">
                <a:latin typeface="Meiryo UI" panose="020B0604030504040204" pitchFamily="34" charset="-128"/>
                <a:ea typeface="Meiryo UI" panose="020B0604030504040204" pitchFamily="34" charset="-128"/>
              </a:rPr>
              <a:t>4</a:t>
            </a:r>
            <a:r>
              <a:rPr lang="ja-JP" altLang="en-US" sz="1600">
                <a:latin typeface="Meiryo UI" panose="020B0604030504040204" pitchFamily="34" charset="-128"/>
                <a:ea typeface="Meiryo UI" panose="020B0604030504040204" pitchFamily="34" charset="-128"/>
              </a:rPr>
              <a:t>時間程度の研修として設計しています。</a:t>
            </a:r>
            <a:endParaRPr lang="en-US" altLang="ja-JP" sz="1600" dirty="0">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r>
              <a:rPr lang="ja-JP" altLang="en-US" sz="1600">
                <a:latin typeface="Meiryo UI" panose="020B0604030504040204" pitchFamily="34" charset="-128"/>
                <a:ea typeface="Meiryo UI" panose="020B0604030504040204" pitchFamily="34" charset="-128"/>
              </a:rPr>
              <a:t>本資料は</a:t>
            </a:r>
            <a:r>
              <a:rPr lang="en-US" altLang="ja-JP" sz="1600" dirty="0">
                <a:latin typeface="Meiryo UI" panose="020B0604030504040204" pitchFamily="34" charset="-128"/>
                <a:ea typeface="Meiryo UI" panose="020B0604030504040204" pitchFamily="34" charset="-128"/>
              </a:rPr>
              <a:t>1</a:t>
            </a:r>
            <a:r>
              <a:rPr lang="ja-JP" altLang="en-US" sz="1600">
                <a:latin typeface="Meiryo UI" panose="020B0604030504040204" pitchFamily="34" charset="-128"/>
                <a:ea typeface="Meiryo UI" panose="020B0604030504040204" pitchFamily="34" charset="-128"/>
              </a:rPr>
              <a:t>と</a:t>
            </a:r>
            <a:r>
              <a:rPr lang="en-US" altLang="ja-JP" sz="1600" dirty="0">
                <a:latin typeface="Meiryo UI" panose="020B0604030504040204" pitchFamily="34" charset="-128"/>
                <a:ea typeface="Meiryo UI" panose="020B0604030504040204" pitchFamily="34" charset="-128"/>
              </a:rPr>
              <a:t>2</a:t>
            </a:r>
            <a:r>
              <a:rPr lang="ja-JP" altLang="en-US" sz="1600">
                <a:latin typeface="Meiryo UI" panose="020B0604030504040204" pitchFamily="34" charset="-128"/>
                <a:ea typeface="Meiryo UI" panose="020B0604030504040204" pitchFamily="34" charset="-128"/>
              </a:rPr>
              <a:t>の座学用に使用し、開発ハンズオンは</a:t>
            </a:r>
            <a:r>
              <a:rPr lang="en-US" altLang="ja-JP" sz="1600" dirty="0">
                <a:latin typeface="Meiryo UI" panose="020B0604030504040204" pitchFamily="34" charset="-128"/>
                <a:ea typeface="Meiryo UI" panose="020B0604030504040204" pitchFamily="34" charset="-128"/>
              </a:rPr>
              <a:t>GitHub</a:t>
            </a:r>
            <a:r>
              <a:rPr lang="ja-JP" altLang="en-US" sz="1600">
                <a:latin typeface="Meiryo UI" panose="020B0604030504040204" pitchFamily="34" charset="-128"/>
                <a:ea typeface="Meiryo UI" panose="020B0604030504040204" pitchFamily="34" charset="-128"/>
              </a:rPr>
              <a:t>上のコンテンツ</a:t>
            </a:r>
            <a:br>
              <a:rPr lang="en-US" altLang="ja-JP" sz="1600" dirty="0">
                <a:latin typeface="Meiryo UI" panose="020B0604030504040204" pitchFamily="34" charset="-128"/>
                <a:ea typeface="Meiryo UI" panose="020B0604030504040204" pitchFamily="34" charset="-128"/>
              </a:rPr>
            </a:br>
            <a:r>
              <a:rPr lang="en-US" altLang="ja-JP" sz="1600" dirty="0">
                <a:latin typeface="Meiryo UI" panose="020B0604030504040204" pitchFamily="34" charset="-128"/>
                <a:ea typeface="Meiryo UI" panose="020B0604030504040204" pitchFamily="34" charset="-128"/>
              </a:rPr>
              <a:t>(</a:t>
            </a:r>
            <a:r>
              <a:rPr lang="ja-JP" altLang="en-US" sz="1600">
                <a:latin typeface="Meiryo UI" panose="020B0604030504040204" pitchFamily="34" charset="-128"/>
                <a:ea typeface="Meiryo UI" panose="020B0604030504040204" pitchFamily="34" charset="-128"/>
                <a:hlinkClick r:id="rId2"/>
              </a:rPr>
              <a:t>https://github.com/david3080/favapp</a:t>
            </a:r>
            <a:r>
              <a:rPr lang="en-US" altLang="ja-JP" sz="1600" dirty="0">
                <a:latin typeface="Meiryo UI" panose="020B0604030504040204" pitchFamily="34" charset="-128"/>
                <a:ea typeface="Meiryo UI" panose="020B0604030504040204" pitchFamily="34" charset="-128"/>
              </a:rPr>
              <a:t>)</a:t>
            </a:r>
            <a:r>
              <a:rPr lang="ja-JP" altLang="en-US" sz="1600">
                <a:latin typeface="Meiryo UI" panose="020B0604030504040204" pitchFamily="34" charset="-128"/>
                <a:ea typeface="Meiryo UI" panose="020B0604030504040204" pitchFamily="34" charset="-128"/>
              </a:rPr>
              <a:t> に従って進めます。</a:t>
            </a:r>
            <a:endParaRPr lang="en-US" altLang="ja-JP" sz="1600" dirty="0">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r>
              <a:rPr lang="ja-JP" altLang="en-US" sz="1600">
                <a:latin typeface="Meiryo UI" panose="020B0604030504040204" pitchFamily="34" charset="-128"/>
                <a:ea typeface="Meiryo UI" panose="020B0604030504040204" pitchFamily="34" charset="-128"/>
              </a:rPr>
              <a:t>各所でチェックポイントをおきますが、時間の正確さにはこだわらず状況を見て進めます</a:t>
            </a:r>
            <a:endParaRPr lang="en-US" altLang="ja-JP" sz="1600" dirty="0">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r>
              <a:rPr lang="ja-JP" altLang="en-US" sz="1600">
                <a:latin typeface="Meiryo UI" panose="020B0604030504040204" pitchFamily="34" charset="-128"/>
                <a:ea typeface="Meiryo UI" panose="020B0604030504040204" pitchFamily="34" charset="-128"/>
              </a:rPr>
              <a:t>逐次オンサイトや</a:t>
            </a:r>
            <a:r>
              <a:rPr lang="en-US" altLang="ja-JP" sz="1600" dirty="0">
                <a:latin typeface="Meiryo UI" panose="020B0604030504040204" pitchFamily="34" charset="-128"/>
                <a:ea typeface="Meiryo UI" panose="020B0604030504040204" pitchFamily="34" charset="-128"/>
              </a:rPr>
              <a:t>Zoom</a:t>
            </a:r>
            <a:r>
              <a:rPr lang="ja-JP" altLang="en-US" sz="1600">
                <a:latin typeface="Meiryo UI" panose="020B0604030504040204" pitchFamily="34" charset="-128"/>
                <a:ea typeface="Meiryo UI" panose="020B0604030504040204" pitchFamily="34" charset="-128"/>
              </a:rPr>
              <a:t>チャットで質問やレスキュー依頼、誤字脱字等をご指摘ください。</a:t>
            </a:r>
            <a:endParaRPr lang="en-US" altLang="ja-JP" sz="1600" dirty="0">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r>
              <a:rPr lang="ja-JP" altLang="en-US" sz="1600">
                <a:latin typeface="Meiryo UI" panose="020B0604030504040204" pitchFamily="34" charset="-128"/>
                <a:ea typeface="Meiryo UI" panose="020B0604030504040204" pitchFamily="34" charset="-128"/>
              </a:rPr>
              <a:t>講師一名のためトラブル対応への対応が遅くなる可能性があります。ご了承ください。</a:t>
            </a:r>
            <a:endParaRPr lang="en-US" altLang="ja-JP" sz="1600" dirty="0">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r>
              <a:rPr lang="ja-JP" altLang="en-US" sz="1600">
                <a:latin typeface="Meiryo UI" panose="020B0604030504040204" pitchFamily="34" charset="-128"/>
                <a:ea typeface="Meiryo UI" panose="020B0604030504040204" pitchFamily="34" charset="-128"/>
              </a:rPr>
              <a:t>各自ハンズオンのあいまに休憩をはさみながらリラックスして研修を受講ください。</a:t>
            </a:r>
            <a:endParaRPr lang="en-US" altLang="ja-JP" sz="1600" dirty="0">
              <a:latin typeface="Meiryo UI" panose="020B0604030504040204" pitchFamily="34" charset="-128"/>
              <a:ea typeface="Meiryo UI" panose="020B0604030504040204" pitchFamily="34" charset="-128"/>
            </a:endParaRPr>
          </a:p>
        </p:txBody>
      </p:sp>
      <p:sp>
        <p:nvSpPr>
          <p:cNvPr id="8" name="正方形/長方形 7">
            <a:extLst>
              <a:ext uri="{FF2B5EF4-FFF2-40B4-BE49-F238E27FC236}">
                <a16:creationId xmlns:a16="http://schemas.microsoft.com/office/drawing/2014/main" id="{8B0AFD80-DEED-CCF3-8D2E-4E438C07BB93}"/>
              </a:ext>
            </a:extLst>
          </p:cNvPr>
          <p:cNvSpPr/>
          <p:nvPr/>
        </p:nvSpPr>
        <p:spPr>
          <a:xfrm>
            <a:off x="840547" y="5877272"/>
            <a:ext cx="936104" cy="45024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00" dirty="0">
                <a:solidFill>
                  <a:schemeClr val="tx1"/>
                </a:solidFill>
                <a:latin typeface="Meiryo UI" panose="020B0604030504040204" pitchFamily="34" charset="-128"/>
                <a:ea typeface="Meiryo UI" panose="020B0604030504040204" pitchFamily="34" charset="-128"/>
              </a:rPr>
              <a:t>0.</a:t>
            </a:r>
            <a:r>
              <a:rPr kumimoji="1" lang="ja-JP" altLang="en-US" sz="1100">
                <a:solidFill>
                  <a:schemeClr val="tx1"/>
                </a:solidFill>
                <a:latin typeface="Meiryo UI" panose="020B0604030504040204" pitchFamily="34" charset="-128"/>
                <a:ea typeface="Meiryo UI" panose="020B0604030504040204" pitchFamily="34" charset="-128"/>
              </a:rPr>
              <a:t>事前準備</a:t>
            </a:r>
          </a:p>
        </p:txBody>
      </p:sp>
      <p:sp>
        <p:nvSpPr>
          <p:cNvPr id="9" name="テキスト ボックス 8">
            <a:extLst>
              <a:ext uri="{FF2B5EF4-FFF2-40B4-BE49-F238E27FC236}">
                <a16:creationId xmlns:a16="http://schemas.microsoft.com/office/drawing/2014/main" id="{CF5D6BFB-C6F4-E51B-BF96-02C0E6741263}"/>
              </a:ext>
            </a:extLst>
          </p:cNvPr>
          <p:cNvSpPr txBox="1"/>
          <p:nvPr/>
        </p:nvSpPr>
        <p:spPr>
          <a:xfrm>
            <a:off x="552514" y="5614887"/>
            <a:ext cx="635110" cy="276999"/>
          </a:xfrm>
          <a:prstGeom prst="rect">
            <a:avLst/>
          </a:prstGeom>
          <a:noFill/>
        </p:spPr>
        <p:txBody>
          <a:bodyPr wrap="none" rtlCol="0">
            <a:spAutoFit/>
          </a:bodyPr>
          <a:lstStyle/>
          <a:p>
            <a:r>
              <a:rPr kumimoji="1" lang="en-US" altLang="ja-JP" sz="1200" dirty="0"/>
              <a:t>13:00</a:t>
            </a:r>
            <a:endParaRPr kumimoji="1" lang="ja-JP" altLang="en-US" sz="1200"/>
          </a:p>
        </p:txBody>
      </p:sp>
      <p:sp>
        <p:nvSpPr>
          <p:cNvPr id="10" name="正方形/長方形 9">
            <a:extLst>
              <a:ext uri="{FF2B5EF4-FFF2-40B4-BE49-F238E27FC236}">
                <a16:creationId xmlns:a16="http://schemas.microsoft.com/office/drawing/2014/main" id="{0560A833-C579-502D-4A59-1306F6BC49D7}"/>
              </a:ext>
            </a:extLst>
          </p:cNvPr>
          <p:cNvSpPr/>
          <p:nvPr/>
        </p:nvSpPr>
        <p:spPr>
          <a:xfrm>
            <a:off x="1756104" y="5877272"/>
            <a:ext cx="1879792" cy="45024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100" dirty="0">
                <a:solidFill>
                  <a:schemeClr val="tx1"/>
                </a:solidFill>
                <a:latin typeface="Meiryo UI" panose="020B0604030504040204" pitchFamily="34" charset="-128"/>
                <a:ea typeface="Meiryo UI" panose="020B0604030504040204" pitchFamily="34" charset="-128"/>
              </a:rPr>
              <a:t>1</a:t>
            </a:r>
            <a:r>
              <a:rPr kumimoji="1" lang="en-US" altLang="ja-JP" sz="1100" dirty="0">
                <a:solidFill>
                  <a:schemeClr val="tx1"/>
                </a:solidFill>
                <a:latin typeface="Meiryo UI" panose="020B0604030504040204" pitchFamily="34" charset="-128"/>
                <a:ea typeface="Meiryo UI" panose="020B0604030504040204" pitchFamily="34" charset="-128"/>
              </a:rPr>
              <a:t>.</a:t>
            </a:r>
            <a:r>
              <a:rPr kumimoji="1" lang="ja-JP" altLang="en-US" sz="1100">
                <a:solidFill>
                  <a:schemeClr val="tx1"/>
                </a:solidFill>
                <a:latin typeface="Meiryo UI" panose="020B0604030504040204" pitchFamily="34" charset="-128"/>
                <a:ea typeface="Meiryo UI" panose="020B0604030504040204" pitchFamily="34" charset="-128"/>
              </a:rPr>
              <a:t>大規模言語モデル概要</a:t>
            </a:r>
          </a:p>
        </p:txBody>
      </p:sp>
      <p:sp>
        <p:nvSpPr>
          <p:cNvPr id="12" name="正方形/長方形 11">
            <a:extLst>
              <a:ext uri="{FF2B5EF4-FFF2-40B4-BE49-F238E27FC236}">
                <a16:creationId xmlns:a16="http://schemas.microsoft.com/office/drawing/2014/main" id="{5854B2F0-C581-B230-2F65-E1550D00A952}"/>
              </a:ext>
            </a:extLst>
          </p:cNvPr>
          <p:cNvSpPr/>
          <p:nvPr/>
        </p:nvSpPr>
        <p:spPr>
          <a:xfrm>
            <a:off x="4656970" y="5877272"/>
            <a:ext cx="3456384" cy="45024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400" dirty="0">
                <a:solidFill>
                  <a:schemeClr val="tx1"/>
                </a:solidFill>
                <a:latin typeface="Meiryo UI" panose="020B0604030504040204" pitchFamily="34" charset="-128"/>
                <a:ea typeface="Meiryo UI" panose="020B0604030504040204" pitchFamily="34" charset="-128"/>
              </a:rPr>
              <a:t>3</a:t>
            </a:r>
            <a:r>
              <a:rPr kumimoji="1" lang="en-US" altLang="ja-JP" sz="1400" dirty="0">
                <a:solidFill>
                  <a:schemeClr val="tx1"/>
                </a:solidFill>
                <a:latin typeface="Meiryo UI" panose="020B0604030504040204" pitchFamily="34" charset="-128"/>
                <a:ea typeface="Meiryo UI" panose="020B0604030504040204" pitchFamily="34" charset="-128"/>
              </a:rPr>
              <a:t>.</a:t>
            </a:r>
            <a:r>
              <a:rPr kumimoji="1" lang="ja-JP" altLang="en-US" sz="1400">
                <a:solidFill>
                  <a:schemeClr val="tx1"/>
                </a:solidFill>
                <a:latin typeface="Meiryo UI" panose="020B0604030504040204" pitchFamily="34" charset="-128"/>
                <a:ea typeface="Meiryo UI" panose="020B0604030504040204" pitchFamily="34" charset="-128"/>
              </a:rPr>
              <a:t>開発ハンズオン</a:t>
            </a:r>
          </a:p>
        </p:txBody>
      </p:sp>
      <p:sp>
        <p:nvSpPr>
          <p:cNvPr id="14" name="テキスト ボックス 13">
            <a:extLst>
              <a:ext uri="{FF2B5EF4-FFF2-40B4-BE49-F238E27FC236}">
                <a16:creationId xmlns:a16="http://schemas.microsoft.com/office/drawing/2014/main" id="{1E8CFEC3-9180-C672-259A-2CB70B8FA430}"/>
              </a:ext>
            </a:extLst>
          </p:cNvPr>
          <p:cNvSpPr txBox="1"/>
          <p:nvPr/>
        </p:nvSpPr>
        <p:spPr>
          <a:xfrm>
            <a:off x="2352714" y="5603854"/>
            <a:ext cx="635110" cy="276999"/>
          </a:xfrm>
          <a:prstGeom prst="rect">
            <a:avLst/>
          </a:prstGeom>
          <a:noFill/>
        </p:spPr>
        <p:txBody>
          <a:bodyPr wrap="none" rtlCol="0">
            <a:spAutoFit/>
          </a:bodyPr>
          <a:lstStyle/>
          <a:p>
            <a:r>
              <a:rPr kumimoji="1" lang="en-US" altLang="ja-JP" sz="1200" dirty="0"/>
              <a:t>14:00</a:t>
            </a:r>
            <a:endParaRPr kumimoji="1" lang="ja-JP" altLang="en-US" sz="1200"/>
          </a:p>
        </p:txBody>
      </p:sp>
      <p:sp>
        <p:nvSpPr>
          <p:cNvPr id="15" name="テキスト ボックス 14">
            <a:extLst>
              <a:ext uri="{FF2B5EF4-FFF2-40B4-BE49-F238E27FC236}">
                <a16:creationId xmlns:a16="http://schemas.microsoft.com/office/drawing/2014/main" id="{3031811F-E9F0-B228-77BF-DC27408CB2B8}"/>
              </a:ext>
            </a:extLst>
          </p:cNvPr>
          <p:cNvSpPr txBox="1"/>
          <p:nvPr/>
        </p:nvSpPr>
        <p:spPr>
          <a:xfrm>
            <a:off x="4296930" y="5614887"/>
            <a:ext cx="635110" cy="276999"/>
          </a:xfrm>
          <a:prstGeom prst="rect">
            <a:avLst/>
          </a:prstGeom>
          <a:noFill/>
        </p:spPr>
        <p:txBody>
          <a:bodyPr wrap="none" rtlCol="0">
            <a:spAutoFit/>
          </a:bodyPr>
          <a:lstStyle/>
          <a:p>
            <a:r>
              <a:rPr kumimoji="1" lang="en-US" altLang="ja-JP" sz="1200" dirty="0"/>
              <a:t>15:00</a:t>
            </a:r>
            <a:endParaRPr kumimoji="1" lang="ja-JP" altLang="en-US" sz="1200"/>
          </a:p>
        </p:txBody>
      </p:sp>
      <p:sp>
        <p:nvSpPr>
          <p:cNvPr id="16" name="テキスト ボックス 15">
            <a:extLst>
              <a:ext uri="{FF2B5EF4-FFF2-40B4-BE49-F238E27FC236}">
                <a16:creationId xmlns:a16="http://schemas.microsoft.com/office/drawing/2014/main" id="{BFCF16A6-3886-2B96-42E0-8CE03B393755}"/>
              </a:ext>
            </a:extLst>
          </p:cNvPr>
          <p:cNvSpPr txBox="1"/>
          <p:nvPr/>
        </p:nvSpPr>
        <p:spPr>
          <a:xfrm>
            <a:off x="5953114" y="5614887"/>
            <a:ext cx="635110" cy="276999"/>
          </a:xfrm>
          <a:prstGeom prst="rect">
            <a:avLst/>
          </a:prstGeom>
          <a:noFill/>
        </p:spPr>
        <p:txBody>
          <a:bodyPr wrap="none" rtlCol="0">
            <a:spAutoFit/>
          </a:bodyPr>
          <a:lstStyle/>
          <a:p>
            <a:r>
              <a:rPr kumimoji="1" lang="en-US" altLang="ja-JP" sz="1200" dirty="0"/>
              <a:t>16:00</a:t>
            </a:r>
            <a:endParaRPr kumimoji="1" lang="ja-JP" altLang="en-US" sz="1200"/>
          </a:p>
        </p:txBody>
      </p:sp>
      <p:sp>
        <p:nvSpPr>
          <p:cNvPr id="17" name="テキスト ボックス 16">
            <a:extLst>
              <a:ext uri="{FF2B5EF4-FFF2-40B4-BE49-F238E27FC236}">
                <a16:creationId xmlns:a16="http://schemas.microsoft.com/office/drawing/2014/main" id="{7749D2B6-B9FD-4DE7-C06C-44231A92E038}"/>
              </a:ext>
            </a:extLst>
          </p:cNvPr>
          <p:cNvSpPr txBox="1"/>
          <p:nvPr/>
        </p:nvSpPr>
        <p:spPr>
          <a:xfrm>
            <a:off x="7753314" y="5600273"/>
            <a:ext cx="635110" cy="276999"/>
          </a:xfrm>
          <a:prstGeom prst="rect">
            <a:avLst/>
          </a:prstGeom>
          <a:noFill/>
        </p:spPr>
        <p:txBody>
          <a:bodyPr wrap="none" rtlCol="0">
            <a:spAutoFit/>
          </a:bodyPr>
          <a:lstStyle/>
          <a:p>
            <a:r>
              <a:rPr kumimoji="1" lang="en-US" altLang="ja-JP" sz="1200" dirty="0"/>
              <a:t>17:00</a:t>
            </a:r>
            <a:endParaRPr kumimoji="1" lang="ja-JP" altLang="en-US" sz="1200"/>
          </a:p>
        </p:txBody>
      </p:sp>
      <p:sp>
        <p:nvSpPr>
          <p:cNvPr id="19" name="正方形/長方形 18">
            <a:extLst>
              <a:ext uri="{FF2B5EF4-FFF2-40B4-BE49-F238E27FC236}">
                <a16:creationId xmlns:a16="http://schemas.microsoft.com/office/drawing/2014/main" id="{26CC3C20-5361-9BEA-4577-B35290080678}"/>
              </a:ext>
            </a:extLst>
          </p:cNvPr>
          <p:cNvSpPr/>
          <p:nvPr/>
        </p:nvSpPr>
        <p:spPr>
          <a:xfrm>
            <a:off x="3576850" y="5877272"/>
            <a:ext cx="1080120" cy="45024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50" dirty="0">
                <a:solidFill>
                  <a:schemeClr val="tx1"/>
                </a:solidFill>
                <a:latin typeface="Meiryo UI" panose="020B0604030504040204" pitchFamily="34" charset="-128"/>
                <a:ea typeface="Meiryo UI" panose="020B0604030504040204" pitchFamily="34" charset="-128"/>
              </a:rPr>
              <a:t>2.</a:t>
            </a:r>
            <a:r>
              <a:rPr kumimoji="1" lang="ja-JP" altLang="en-US" sz="1050">
                <a:solidFill>
                  <a:schemeClr val="tx1"/>
                </a:solidFill>
                <a:latin typeface="Meiryo UI" panose="020B0604030504040204" pitchFamily="34" charset="-128"/>
                <a:ea typeface="Meiryo UI" panose="020B0604030504040204" pitchFamily="34" charset="-128"/>
              </a:rPr>
              <a:t>ソフトウェア開発基礎</a:t>
            </a:r>
          </a:p>
        </p:txBody>
      </p:sp>
      <p:sp>
        <p:nvSpPr>
          <p:cNvPr id="22" name="三角形 21">
            <a:extLst>
              <a:ext uri="{FF2B5EF4-FFF2-40B4-BE49-F238E27FC236}">
                <a16:creationId xmlns:a16="http://schemas.microsoft.com/office/drawing/2014/main" id="{0E3C9400-8C6E-F9A4-0AFF-AEF8AFA37664}"/>
              </a:ext>
            </a:extLst>
          </p:cNvPr>
          <p:cNvSpPr/>
          <p:nvPr/>
        </p:nvSpPr>
        <p:spPr>
          <a:xfrm>
            <a:off x="1691680" y="6320353"/>
            <a:ext cx="151600" cy="156132"/>
          </a:xfrm>
          <a:prstGeom prst="triangl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三角形 22">
            <a:extLst>
              <a:ext uri="{FF2B5EF4-FFF2-40B4-BE49-F238E27FC236}">
                <a16:creationId xmlns:a16="http://schemas.microsoft.com/office/drawing/2014/main" id="{B8977B33-996D-0CAD-BC0E-D6C57908C536}"/>
              </a:ext>
            </a:extLst>
          </p:cNvPr>
          <p:cNvSpPr/>
          <p:nvPr/>
        </p:nvSpPr>
        <p:spPr>
          <a:xfrm>
            <a:off x="3484296" y="6320353"/>
            <a:ext cx="151600" cy="156132"/>
          </a:xfrm>
          <a:prstGeom prst="triangl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三角形 23">
            <a:extLst>
              <a:ext uri="{FF2B5EF4-FFF2-40B4-BE49-F238E27FC236}">
                <a16:creationId xmlns:a16="http://schemas.microsoft.com/office/drawing/2014/main" id="{CC38181A-F1BD-BF4A-13D1-310E1367AA6F}"/>
              </a:ext>
            </a:extLst>
          </p:cNvPr>
          <p:cNvSpPr/>
          <p:nvPr/>
        </p:nvSpPr>
        <p:spPr>
          <a:xfrm>
            <a:off x="4564416" y="6320353"/>
            <a:ext cx="151600" cy="156132"/>
          </a:xfrm>
          <a:prstGeom prst="triangl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三角形 24">
            <a:extLst>
              <a:ext uri="{FF2B5EF4-FFF2-40B4-BE49-F238E27FC236}">
                <a16:creationId xmlns:a16="http://schemas.microsoft.com/office/drawing/2014/main" id="{517A9F62-AD8A-304E-76A8-110D28E89194}"/>
              </a:ext>
            </a:extLst>
          </p:cNvPr>
          <p:cNvSpPr/>
          <p:nvPr/>
        </p:nvSpPr>
        <p:spPr>
          <a:xfrm>
            <a:off x="6228184" y="6320353"/>
            <a:ext cx="151600" cy="156132"/>
          </a:xfrm>
          <a:prstGeom prst="triangl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三角形 25">
            <a:extLst>
              <a:ext uri="{FF2B5EF4-FFF2-40B4-BE49-F238E27FC236}">
                <a16:creationId xmlns:a16="http://schemas.microsoft.com/office/drawing/2014/main" id="{95780AFB-15AB-00B3-AD58-A1153FAFEC30}"/>
              </a:ext>
            </a:extLst>
          </p:cNvPr>
          <p:cNvSpPr/>
          <p:nvPr/>
        </p:nvSpPr>
        <p:spPr>
          <a:xfrm>
            <a:off x="8020800" y="6320353"/>
            <a:ext cx="151600" cy="156132"/>
          </a:xfrm>
          <a:prstGeom prst="triangl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0F743399-50D4-69E6-AB2F-65BF24FE90DF}"/>
              </a:ext>
            </a:extLst>
          </p:cNvPr>
          <p:cNvGrpSpPr/>
          <p:nvPr/>
        </p:nvGrpSpPr>
        <p:grpSpPr>
          <a:xfrm>
            <a:off x="4727774" y="6536377"/>
            <a:ext cx="3804666" cy="276999"/>
            <a:chOff x="5220072" y="6453336"/>
            <a:chExt cx="3804666" cy="276999"/>
          </a:xfrm>
        </p:grpSpPr>
        <p:sp>
          <p:nvSpPr>
            <p:cNvPr id="27" name="三角形 26">
              <a:extLst>
                <a:ext uri="{FF2B5EF4-FFF2-40B4-BE49-F238E27FC236}">
                  <a16:creationId xmlns:a16="http://schemas.microsoft.com/office/drawing/2014/main" id="{082DCBF5-6A04-73A8-0B36-C80F1F9C235F}"/>
                </a:ext>
              </a:extLst>
            </p:cNvPr>
            <p:cNvSpPr/>
            <p:nvPr/>
          </p:nvSpPr>
          <p:spPr>
            <a:xfrm>
              <a:off x="5220072" y="6513769"/>
              <a:ext cx="151600" cy="156132"/>
            </a:xfrm>
            <a:prstGeom prst="triangl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9CDA2ED3-D1A6-34A3-5049-5306CCBCB7A6}"/>
                </a:ext>
              </a:extLst>
            </p:cNvPr>
            <p:cNvSpPr txBox="1"/>
            <p:nvPr/>
          </p:nvSpPr>
          <p:spPr>
            <a:xfrm>
              <a:off x="5401630" y="6453336"/>
              <a:ext cx="3623108"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チェックポイント（次作業に移れるか進捗確認します）</a:t>
              </a:r>
            </a:p>
          </p:txBody>
        </p:sp>
      </p:grpSp>
    </p:spTree>
    <p:extLst>
      <p:ext uri="{BB962C8B-B14F-4D97-AF65-F5344CB8AC3E}">
        <p14:creationId xmlns:p14="http://schemas.microsoft.com/office/powerpoint/2010/main" val="1257665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BBA43751-6CDE-F879-6960-9A932D0A3B86}"/>
              </a:ext>
            </a:extLst>
          </p:cNvPr>
          <p:cNvGraphicFramePr>
            <a:graphicFrameLocks noGrp="1"/>
          </p:cNvGraphicFramePr>
          <p:nvPr>
            <p:extLst>
              <p:ext uri="{D42A27DB-BD31-4B8C-83A1-F6EECF244321}">
                <p14:modId xmlns:p14="http://schemas.microsoft.com/office/powerpoint/2010/main" val="2075446149"/>
              </p:ext>
            </p:extLst>
          </p:nvPr>
        </p:nvGraphicFramePr>
        <p:xfrm>
          <a:off x="82372" y="1052736"/>
          <a:ext cx="8954124" cy="5667958"/>
        </p:xfrm>
        <a:graphic>
          <a:graphicData uri="http://schemas.openxmlformats.org/drawingml/2006/table">
            <a:tbl>
              <a:tblPr firstRow="1" bandRow="1">
                <a:tableStyleId>{073A0DAA-6AF3-43AB-8588-CEC1D06C72B9}</a:tableStyleId>
              </a:tblPr>
              <a:tblGrid>
                <a:gridCol w="1681316">
                  <a:extLst>
                    <a:ext uri="{9D8B030D-6E8A-4147-A177-3AD203B41FA5}">
                      <a16:colId xmlns:a16="http://schemas.microsoft.com/office/drawing/2014/main" val="64936812"/>
                    </a:ext>
                  </a:extLst>
                </a:gridCol>
                <a:gridCol w="5544616">
                  <a:extLst>
                    <a:ext uri="{9D8B030D-6E8A-4147-A177-3AD203B41FA5}">
                      <a16:colId xmlns:a16="http://schemas.microsoft.com/office/drawing/2014/main" val="584427455"/>
                    </a:ext>
                  </a:extLst>
                </a:gridCol>
                <a:gridCol w="1728192">
                  <a:extLst>
                    <a:ext uri="{9D8B030D-6E8A-4147-A177-3AD203B41FA5}">
                      <a16:colId xmlns:a16="http://schemas.microsoft.com/office/drawing/2014/main" val="771979125"/>
                    </a:ext>
                  </a:extLst>
                </a:gridCol>
              </a:tblGrid>
              <a:tr h="31040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タスク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やること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600" b="1">
                          <a:solidFill>
                            <a:schemeClr val="tx1"/>
                          </a:solidFill>
                          <a:latin typeface="Meiryo UI" panose="020B0604030504040204" pitchFamily="34" charset="-128"/>
                          <a:ea typeface="Meiryo UI" panose="020B0604030504040204" pitchFamily="34" charset="-128"/>
                        </a:rPr>
                        <a:t>成果物名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5437352"/>
                  </a:ext>
                </a:extLst>
              </a:tr>
              <a:tr h="53614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業務フロー定義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現行の業務フローを可視化し、システム導入後の新しい業務フローも定義する。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業務フロー定義書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7231268"/>
                  </a:ext>
                </a:extLst>
              </a:tr>
              <a:tr h="31040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業務要件定義</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業務フローに登場する業務毎に内容を定義する。</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業務要件一覧</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4344897"/>
                  </a:ext>
                </a:extLst>
              </a:tr>
              <a:tr h="53614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機能要件定義</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業務要件中、システム化が必要な領域を洗い出し、その機能を要件定義する。</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7800" marR="0" lvl="0" indent="-177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00" b="1" i="0" u="none" strike="noStrike" kern="0" cap="none" spc="0" normalizeH="0" baseline="0" noProof="0">
                          <a:ln>
                            <a:noFill/>
                          </a:ln>
                          <a:solidFill>
                            <a:srgbClr val="0000FF"/>
                          </a:solidFill>
                          <a:effectLst/>
                          <a:uLnTx/>
                          <a:uFillTx/>
                          <a:latin typeface="Meiryo UI" panose="020B0604030504040204" pitchFamily="34" charset="-128"/>
                          <a:ea typeface="Meiryo UI" panose="020B0604030504040204" pitchFamily="34" charset="-128"/>
                          <a:cs typeface="+mn-cs"/>
                        </a:rPr>
                        <a:t>機能要件一覧</a:t>
                      </a:r>
                      <a:endParaRPr kumimoji="0" lang="en-US" altLang="ja-JP" sz="1600" b="1" i="0" u="none" strike="noStrike" kern="0" cap="none" spc="0" normalizeH="0" baseline="0" noProof="0" dirty="0">
                        <a:ln>
                          <a:noFill/>
                        </a:ln>
                        <a:solidFill>
                          <a:srgbClr val="0000FF"/>
                        </a:solidFill>
                        <a:effectLst/>
                        <a:uLnTx/>
                        <a:uFillTx/>
                        <a:latin typeface="Meiryo UI" panose="020B0604030504040204" pitchFamily="34" charset="-128"/>
                        <a:ea typeface="Meiryo UI" panose="020B0604030504040204" pitchFamily="34" charset="-128"/>
                        <a:cs typeface="+mn-cs"/>
                      </a:endParaRPr>
                    </a:p>
                    <a:p>
                      <a:pPr marL="177800" marR="0" lvl="0" indent="-177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機能配置図</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7167112"/>
                  </a:ext>
                </a:extLst>
              </a:tr>
              <a:tr h="53614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Fit&amp;Gap</a:t>
                      </a: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分析</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各機能要件について、パッケージシステムの標準機能で実現可能か、改修が必要かを識別する。</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機能要件一覧</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7098949"/>
                  </a:ext>
                </a:extLst>
              </a:tr>
              <a:tr h="536147">
                <a:tc>
                  <a:txBody>
                    <a:bodyPr/>
                    <a:lstStyle/>
                    <a:p>
                      <a:r>
                        <a:rPr kumimoji="1" lang="ja-JP" altLang="en-US" sz="1600">
                          <a:solidFill>
                            <a:schemeClr val="tx1"/>
                          </a:solidFill>
                          <a:latin typeface="Meiryo UI" panose="020B0604030504040204" pitchFamily="34" charset="-128"/>
                          <a:ea typeface="Meiryo UI" panose="020B0604030504040204" pitchFamily="34" charset="-128"/>
                        </a:rPr>
                        <a:t>ｲﾝﾀﾌｪｰｽ定義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外部システムと連携する情報を洗い出し、インタフェースとして定義する。</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a:solidFill>
                            <a:schemeClr val="tx1"/>
                          </a:solidFill>
                          <a:latin typeface="Meiryo UI" panose="020B0604030504040204" pitchFamily="34" charset="-128"/>
                          <a:ea typeface="Meiryo UI" panose="020B0604030504040204" pitchFamily="34" charset="-128"/>
                        </a:rPr>
                        <a:t>ｲﾝﾀﾌｪｰｽ一覧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0014798"/>
                  </a:ext>
                </a:extLst>
              </a:tr>
              <a:tr h="53614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データ構造定義</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システムで扱うデータの種類を洗い出し、その関係を定義する。</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7800" marR="0" lvl="0" indent="-177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rPr>
                        <a:t>ER</a:t>
                      </a: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図</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177800" marR="0" lvl="0" indent="-177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テーブル一覧</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112312"/>
                  </a:ext>
                </a:extLst>
              </a:tr>
              <a:tr h="53614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画面構成定義</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本システムにおける画面の一覧とサイトマップを定義する。</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4150" marR="0" lvl="0" indent="-1841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00" b="0" i="0" u="none" strike="noStrike" kern="0" cap="none" spc="0" normalizeH="0" baseline="0" noProof="0">
                          <a:ln>
                            <a:noFill/>
                          </a:ln>
                          <a:solidFill>
                            <a:schemeClr val="tx1"/>
                          </a:solidFill>
                          <a:effectLst/>
                          <a:uLnTx/>
                          <a:uFillTx/>
                          <a:latin typeface="Meiryo UI" panose="020B0604030504040204" pitchFamily="34" charset="-128"/>
                          <a:ea typeface="Meiryo UI" panose="020B0604030504040204" pitchFamily="34" charset="-128"/>
                          <a:cs typeface="+mn-cs"/>
                        </a:rPr>
                        <a:t>画面構成図</a:t>
                      </a:r>
                      <a:endParaRPr kumimoji="0" lang="en-US" altLang="ja-JP" sz="1600" b="0" i="0" u="none" strike="noStrike" kern="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n-cs"/>
                      </a:endParaRPr>
                    </a:p>
                    <a:p>
                      <a:pPr marL="184150" marR="0" lvl="0" indent="-1841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00" b="0" i="0" u="none" strike="noStrike" kern="0" cap="none" spc="0" normalizeH="0" baseline="0" noProof="0">
                          <a:ln>
                            <a:noFill/>
                          </a:ln>
                          <a:solidFill>
                            <a:schemeClr val="tx1"/>
                          </a:solidFill>
                          <a:effectLst/>
                          <a:uLnTx/>
                          <a:uFillTx/>
                          <a:latin typeface="Meiryo UI" panose="020B0604030504040204" pitchFamily="34" charset="-128"/>
                          <a:ea typeface="Meiryo UI" panose="020B0604030504040204" pitchFamily="34" charset="-128"/>
                          <a:cs typeface="+mn-cs"/>
                        </a:rPr>
                        <a:t>画面遷移図</a:t>
                      </a:r>
                      <a:endParaRPr kumimoji="0" lang="en-US" altLang="ja-JP" sz="1600" b="0" i="0" u="none" strike="noStrike" kern="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478150"/>
                  </a:ext>
                </a:extLst>
              </a:tr>
              <a:tr h="53614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非機能要件定義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可用性、性能、セキュリティについて、本システムが満たすべき要件を定義する。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非機能要件一覧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8562962"/>
                  </a:ext>
                </a:extLst>
              </a:tr>
              <a:tr h="36443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システム構成定義</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本システムと関連システムとの連携を定義する。</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システム構成図</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2787141"/>
                  </a:ext>
                </a:extLst>
              </a:tr>
              <a:tr h="53614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ライセンス定義</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本システムの開発・運用に必要なハードウェア・ソフトウェアのライセンスを洗い出す。</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ライセンス一覧</a:t>
                      </a:r>
                      <a:endParaRPr kumimoji="1" lang="en-US" altLang="ja-JP" sz="1600" b="0" i="0" u="none" strike="noStrike" kern="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1783414"/>
                  </a:ext>
                </a:extLst>
              </a:tr>
            </a:tbl>
          </a:graphicData>
        </a:graphic>
      </p:graphicFrame>
      <p:sp>
        <p:nvSpPr>
          <p:cNvPr id="3" name="テキスト プレースホルダー 1">
            <a:extLst>
              <a:ext uri="{FF2B5EF4-FFF2-40B4-BE49-F238E27FC236}">
                <a16:creationId xmlns:a16="http://schemas.microsoft.com/office/drawing/2014/main" id="{69A349B9-3522-9B4E-C7A9-686840EAF025}"/>
              </a:ext>
            </a:extLst>
          </p:cNvPr>
          <p:cNvSpPr txBox="1">
            <a:spLocks/>
          </p:cNvSpPr>
          <p:nvPr/>
        </p:nvSpPr>
        <p:spPr>
          <a:xfrm>
            <a:off x="143372" y="44624"/>
            <a:ext cx="8893124" cy="720080"/>
          </a:xfrm>
          <a:prstGeom prst="rect">
            <a:avLst/>
          </a:prstGeom>
        </p:spPr>
        <p:txBody>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lang="en-US" altLang="ja-JP" sz="4400" b="1" dirty="0">
                <a:latin typeface="Meiryo UI" panose="020B0604030504040204" pitchFamily="34" charset="-128"/>
                <a:ea typeface="Meiryo UI" panose="020B0604030504040204" pitchFamily="34" charset="-128"/>
              </a:rPr>
              <a:t>3-2</a:t>
            </a:r>
            <a:r>
              <a:rPr kumimoji="1" lang="en-US" altLang="ja-JP" sz="4400" b="1" dirty="0">
                <a:latin typeface="Meiryo UI" panose="020B0604030504040204" pitchFamily="34" charset="-128"/>
                <a:ea typeface="Meiryo UI" panose="020B0604030504040204" pitchFamily="34" charset="-128"/>
              </a:rPr>
              <a:t>.</a:t>
            </a:r>
            <a:r>
              <a:rPr kumimoji="1" lang="ja-JP" altLang="en-US" sz="4400" b="1">
                <a:latin typeface="Meiryo UI" panose="020B0604030504040204" pitchFamily="34" charset="-128"/>
                <a:ea typeface="Meiryo UI" panose="020B0604030504040204" pitchFamily="34" charset="-128"/>
              </a:rPr>
              <a:t>システム開発の成果物</a:t>
            </a:r>
            <a:r>
              <a:rPr kumimoji="1" lang="en-US" altLang="ja-JP" sz="4400" b="1" dirty="0">
                <a:latin typeface="Meiryo UI" panose="020B0604030504040204" pitchFamily="34" charset="-128"/>
                <a:ea typeface="Meiryo UI" panose="020B0604030504040204" pitchFamily="34" charset="-128"/>
              </a:rPr>
              <a:t>(1/2)</a:t>
            </a:r>
            <a:endParaRPr kumimoji="1" lang="ja-JP" altLang="en-US" sz="240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CFC2B6D4-61C2-C0DE-FE89-C127E9D1C0F6}"/>
              </a:ext>
            </a:extLst>
          </p:cNvPr>
          <p:cNvSpPr txBox="1"/>
          <p:nvPr/>
        </p:nvSpPr>
        <p:spPr>
          <a:xfrm>
            <a:off x="35496" y="755412"/>
            <a:ext cx="2031325" cy="369332"/>
          </a:xfrm>
          <a:prstGeom prst="rect">
            <a:avLst/>
          </a:prstGeom>
          <a:noFill/>
        </p:spPr>
        <p:txBody>
          <a:bodyPr wrap="none" rtlCol="0">
            <a:spAutoFit/>
          </a:bodyPr>
          <a:lstStyle/>
          <a:p>
            <a:r>
              <a:rPr kumimoji="1" lang="ja-JP" altLang="en-US"/>
              <a:t>要件定義フェーズ</a:t>
            </a:r>
          </a:p>
        </p:txBody>
      </p:sp>
    </p:spTree>
    <p:extLst>
      <p:ext uri="{BB962C8B-B14F-4D97-AF65-F5344CB8AC3E}">
        <p14:creationId xmlns:p14="http://schemas.microsoft.com/office/powerpoint/2010/main" val="843931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95966-D4DD-465D-3934-31B59AB85615}"/>
            </a:ext>
          </a:extLst>
        </p:cNvPr>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CC542BC6-1166-E554-E109-2363D5CB5126}"/>
              </a:ext>
            </a:extLst>
          </p:cNvPr>
          <p:cNvGraphicFramePr>
            <a:graphicFrameLocks noGrp="1"/>
          </p:cNvGraphicFramePr>
          <p:nvPr>
            <p:extLst>
              <p:ext uri="{D42A27DB-BD31-4B8C-83A1-F6EECF244321}">
                <p14:modId xmlns:p14="http://schemas.microsoft.com/office/powerpoint/2010/main" val="3349405895"/>
              </p:ext>
            </p:extLst>
          </p:nvPr>
        </p:nvGraphicFramePr>
        <p:xfrm>
          <a:off x="82372" y="1307011"/>
          <a:ext cx="8954124" cy="2232248"/>
        </p:xfrm>
        <a:graphic>
          <a:graphicData uri="http://schemas.openxmlformats.org/drawingml/2006/table">
            <a:tbl>
              <a:tblPr firstRow="1" bandRow="1">
                <a:tableStyleId>{073A0DAA-6AF3-43AB-8588-CEC1D06C72B9}</a:tableStyleId>
              </a:tblPr>
              <a:tblGrid>
                <a:gridCol w="1825332">
                  <a:extLst>
                    <a:ext uri="{9D8B030D-6E8A-4147-A177-3AD203B41FA5}">
                      <a16:colId xmlns:a16="http://schemas.microsoft.com/office/drawing/2014/main" val="64936812"/>
                    </a:ext>
                  </a:extLst>
                </a:gridCol>
                <a:gridCol w="5184576">
                  <a:extLst>
                    <a:ext uri="{9D8B030D-6E8A-4147-A177-3AD203B41FA5}">
                      <a16:colId xmlns:a16="http://schemas.microsoft.com/office/drawing/2014/main" val="584427455"/>
                    </a:ext>
                  </a:extLst>
                </a:gridCol>
                <a:gridCol w="1944216">
                  <a:extLst>
                    <a:ext uri="{9D8B030D-6E8A-4147-A177-3AD203B41FA5}">
                      <a16:colId xmlns:a16="http://schemas.microsoft.com/office/drawing/2014/main" val="771979125"/>
                    </a:ext>
                  </a:extLst>
                </a:gridCol>
              </a:tblGrid>
              <a:tr h="35282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タスク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やること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600" b="1">
                          <a:solidFill>
                            <a:schemeClr val="tx1"/>
                          </a:solidFill>
                          <a:latin typeface="Meiryo UI" panose="020B0604030504040204" pitchFamily="34" charset="-128"/>
                          <a:ea typeface="Meiryo UI" panose="020B0604030504040204" pitchFamily="34" charset="-128"/>
                        </a:rPr>
                        <a:t>成果物名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5437352"/>
                  </a:ext>
                </a:extLst>
              </a:tr>
              <a:tr h="381652">
                <a:tc>
                  <a:txBody>
                    <a:bodyPr/>
                    <a:lstStyle/>
                    <a:p>
                      <a:pPr algn="ctr"/>
                      <a:r>
                        <a:rPr kumimoji="1" lang="ja-JP" altLang="en-US" sz="1600">
                          <a:solidFill>
                            <a:schemeClr val="tx1"/>
                          </a:solidFill>
                          <a:latin typeface="Meiryo UI" panose="020B0604030504040204" pitchFamily="50" charset="-128"/>
                          <a:ea typeface="Meiryo UI" panose="020B0604030504040204" pitchFamily="50" charset="-128"/>
                        </a:rPr>
                        <a:t>ｲﾝﾀﾌｪｰｽ項目定義</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600">
                          <a:solidFill>
                            <a:schemeClr val="tx1"/>
                          </a:solidFill>
                          <a:latin typeface="Meiryo UI" panose="020B0604030504040204" pitchFamily="50" charset="-128"/>
                          <a:ea typeface="Meiryo UI" panose="020B0604030504040204" pitchFamily="50" charset="-128"/>
                        </a:rPr>
                        <a:t>外部システムと連携する</a:t>
                      </a:r>
                      <a:r>
                        <a:rPr kumimoji="1" lang="en-US" altLang="ja-JP" sz="1600" dirty="0">
                          <a:solidFill>
                            <a:schemeClr val="tx1"/>
                          </a:solidFill>
                          <a:latin typeface="Meiryo UI" panose="020B0604030504040204" pitchFamily="50" charset="-128"/>
                          <a:ea typeface="Meiryo UI" panose="020B0604030504040204" pitchFamily="50" charset="-128"/>
                        </a:rPr>
                        <a:t>IF</a:t>
                      </a:r>
                      <a:r>
                        <a:rPr kumimoji="1" lang="ja-JP" altLang="en-US" sz="1600">
                          <a:solidFill>
                            <a:schemeClr val="tx1"/>
                          </a:solidFill>
                          <a:latin typeface="Meiryo UI" panose="020B0604030504040204" pitchFamily="50" charset="-128"/>
                          <a:ea typeface="Meiryo UI" panose="020B0604030504040204" pitchFamily="50" charset="-128"/>
                        </a:rPr>
                        <a:t>の接続方法と連携項目を定義する。</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kumimoji="1" lang="ja-JP" altLang="en-US" sz="1600">
                          <a:solidFill>
                            <a:schemeClr val="tx1"/>
                          </a:solidFill>
                          <a:latin typeface="Meiryo UI" panose="020B0604030504040204" pitchFamily="50" charset="-128"/>
                          <a:ea typeface="Meiryo UI" panose="020B0604030504040204" pitchFamily="50" charset="-128"/>
                        </a:rPr>
                        <a:t>ｲﾝﾀﾌｪｰｽ項目定義書</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7231268"/>
                  </a:ext>
                </a:extLst>
              </a:tr>
              <a:tr h="352820">
                <a:tc>
                  <a:txBody>
                    <a:bodyPr/>
                    <a:lstStyle/>
                    <a:p>
                      <a:pPr algn="ctr"/>
                      <a:r>
                        <a:rPr kumimoji="1" lang="ja-JP" altLang="en-US" sz="1600">
                          <a:solidFill>
                            <a:schemeClr val="tx1"/>
                          </a:solidFill>
                          <a:latin typeface="Meiryo UI" panose="020B0604030504040204" pitchFamily="50" charset="-128"/>
                          <a:ea typeface="Meiryo UI" panose="020B0604030504040204" pitchFamily="50" charset="-128"/>
                        </a:rPr>
                        <a:t>テーブル項目定義</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600">
                          <a:solidFill>
                            <a:schemeClr val="tx1"/>
                          </a:solidFill>
                          <a:latin typeface="Meiryo UI" panose="020B0604030504040204" pitchFamily="50" charset="-128"/>
                          <a:ea typeface="Meiryo UI" panose="020B0604030504040204" pitchFamily="50" charset="-128"/>
                        </a:rPr>
                        <a:t>データベースのテーブルの項目を定義する。</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kumimoji="1" lang="ja-JP" altLang="en-US" sz="1600">
                          <a:solidFill>
                            <a:schemeClr val="tx1"/>
                          </a:solidFill>
                          <a:latin typeface="Meiryo UI" panose="020B0604030504040204" pitchFamily="50" charset="-128"/>
                          <a:ea typeface="Meiryo UI" panose="020B0604030504040204" pitchFamily="50" charset="-128"/>
                        </a:rPr>
                        <a:t>テーブル項目定義書</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4344897"/>
                  </a:ext>
                </a:extLst>
              </a:tr>
              <a:tr h="381652">
                <a:tc>
                  <a:txBody>
                    <a:bodyPr/>
                    <a:lstStyle/>
                    <a:p>
                      <a:pPr algn="ctr"/>
                      <a:r>
                        <a:rPr kumimoji="1" lang="ja-JP" altLang="en-US" sz="1600">
                          <a:solidFill>
                            <a:schemeClr val="tx1"/>
                          </a:solidFill>
                          <a:latin typeface="Meiryo UI" panose="020B0604030504040204" pitchFamily="50" charset="-128"/>
                          <a:ea typeface="Meiryo UI" panose="020B0604030504040204" pitchFamily="50" charset="-128"/>
                        </a:rPr>
                        <a:t>画面定義</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sz="1600">
                          <a:solidFill>
                            <a:schemeClr val="tx1"/>
                          </a:solidFill>
                          <a:latin typeface="Meiryo UI" panose="020B0604030504040204" pitchFamily="50" charset="-128"/>
                          <a:ea typeface="Meiryo UI" panose="020B0604030504040204" pitchFamily="50" charset="-128"/>
                        </a:rPr>
                        <a:t>利用画面の内容と処理を定義する。</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kumimoji="1" lang="ja-JP" altLang="en-US" sz="1600" b="1">
                          <a:solidFill>
                            <a:srgbClr val="0000FF"/>
                          </a:solidFill>
                          <a:latin typeface="Meiryo UI" panose="020B0604030504040204" pitchFamily="50" charset="-128"/>
                          <a:ea typeface="Meiryo UI" panose="020B0604030504040204" pitchFamily="50" charset="-128"/>
                        </a:rPr>
                        <a:t>画面定義書</a:t>
                      </a:r>
                      <a:endParaRPr kumimoji="1" lang="en-US" altLang="ja-JP" sz="1600" b="1" dirty="0">
                        <a:solidFill>
                          <a:srgbClr val="0000FF"/>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7167112"/>
                  </a:ext>
                </a:extLst>
              </a:tr>
              <a:tr h="381652">
                <a:tc>
                  <a:txBody>
                    <a:bodyPr/>
                    <a:lstStyle/>
                    <a:p>
                      <a:pPr algn="ctr"/>
                      <a:r>
                        <a:rPr kumimoji="1" lang="ja-JP" altLang="en-US" sz="1600">
                          <a:solidFill>
                            <a:schemeClr val="tx1"/>
                          </a:solidFill>
                          <a:latin typeface="Meiryo UI" panose="020B0604030504040204" pitchFamily="50" charset="-128"/>
                          <a:ea typeface="Meiryo UI" panose="020B0604030504040204" pitchFamily="50" charset="-128"/>
                        </a:rPr>
                        <a:t>処理定義</a:t>
                      </a:r>
                      <a:endParaRPr kumimoji="1" lang="ja-JP" altLang="en-US"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a:solidFill>
                            <a:schemeClr val="tx1"/>
                          </a:solidFill>
                          <a:latin typeface="Meiryo UI" panose="020B0604030504040204" pitchFamily="50" charset="-128"/>
                          <a:ea typeface="Meiryo UI" panose="020B0604030504040204" pitchFamily="50" charset="-128"/>
                        </a:rPr>
                        <a:t>実装する処理の内容を定義する。</a:t>
                      </a:r>
                      <a:endParaRPr kumimoji="0" lang="en-US" altLang="ja-JP" sz="1600" b="0" i="0" u="none" strike="noStrike" kern="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lang="ja-JP" altLang="en-US" sz="1600" b="0">
                          <a:solidFill>
                            <a:schemeClr val="tx1"/>
                          </a:solidFill>
                          <a:latin typeface="Meiryo UI" panose="020B0604030504040204" pitchFamily="50" charset="-128"/>
                          <a:ea typeface="Meiryo UI" panose="020B0604030504040204" pitchFamily="50" charset="-128"/>
                        </a:rPr>
                        <a:t>処理概要定義書</a:t>
                      </a:r>
                      <a:endParaRPr lang="en-US" altLang="ja-JP" sz="1600" b="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0014798"/>
                  </a:ext>
                </a:extLst>
              </a:tr>
              <a:tr h="381652">
                <a:tc>
                  <a:txBody>
                    <a:bodyPr/>
                    <a:lstStyle/>
                    <a:p>
                      <a:pPr algn="ctr"/>
                      <a:r>
                        <a:rPr kumimoji="1" lang="ja-JP" altLang="en-US" sz="1600">
                          <a:solidFill>
                            <a:schemeClr val="tx1"/>
                          </a:solidFill>
                          <a:latin typeface="Meiryo UI" panose="020B0604030504040204" pitchFamily="50" charset="-128"/>
                          <a:ea typeface="Meiryo UI" panose="020B0604030504040204" pitchFamily="50" charset="-128"/>
                        </a:rPr>
                        <a:t>環境設定定義</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600">
                          <a:solidFill>
                            <a:schemeClr val="tx1"/>
                          </a:solidFill>
                          <a:latin typeface="Meiryo UI" panose="020B0604030504040204" pitchFamily="50" charset="-128"/>
                          <a:ea typeface="Meiryo UI" panose="020B0604030504040204" pitchFamily="50" charset="-128"/>
                        </a:rPr>
                        <a:t>新規に構築するサーバ環境の設定を定義する。</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kumimoji="1" lang="ja-JP" altLang="en-US" sz="1600">
                          <a:solidFill>
                            <a:schemeClr val="tx1"/>
                          </a:solidFill>
                          <a:latin typeface="Meiryo UI" panose="020B0604030504040204" pitchFamily="50" charset="-128"/>
                          <a:ea typeface="Meiryo UI" panose="020B0604030504040204" pitchFamily="50" charset="-128"/>
                        </a:rPr>
                        <a:t>環境設定定義書</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478150"/>
                  </a:ext>
                </a:extLst>
              </a:tr>
            </a:tbl>
          </a:graphicData>
        </a:graphic>
      </p:graphicFrame>
      <p:sp>
        <p:nvSpPr>
          <p:cNvPr id="3" name="テキスト プレースホルダー 1">
            <a:extLst>
              <a:ext uri="{FF2B5EF4-FFF2-40B4-BE49-F238E27FC236}">
                <a16:creationId xmlns:a16="http://schemas.microsoft.com/office/drawing/2014/main" id="{DB84C981-E498-8B84-B57C-F8F83374BB8E}"/>
              </a:ext>
            </a:extLst>
          </p:cNvPr>
          <p:cNvSpPr txBox="1">
            <a:spLocks/>
          </p:cNvSpPr>
          <p:nvPr/>
        </p:nvSpPr>
        <p:spPr>
          <a:xfrm>
            <a:off x="143372" y="44624"/>
            <a:ext cx="8893124" cy="720080"/>
          </a:xfrm>
          <a:prstGeom prst="rect">
            <a:avLst/>
          </a:prstGeom>
        </p:spPr>
        <p:txBody>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lang="en-US" altLang="ja-JP" sz="4400" b="1" dirty="0">
                <a:latin typeface="Meiryo UI" panose="020B0604030504040204" pitchFamily="34" charset="-128"/>
                <a:ea typeface="Meiryo UI" panose="020B0604030504040204" pitchFamily="34" charset="-128"/>
              </a:rPr>
              <a:t>3-2</a:t>
            </a:r>
            <a:r>
              <a:rPr kumimoji="1" lang="en-US" altLang="ja-JP" sz="4400" b="1" dirty="0">
                <a:latin typeface="Meiryo UI" panose="020B0604030504040204" pitchFamily="34" charset="-128"/>
                <a:ea typeface="Meiryo UI" panose="020B0604030504040204" pitchFamily="34" charset="-128"/>
              </a:rPr>
              <a:t>.</a:t>
            </a:r>
            <a:r>
              <a:rPr kumimoji="1" lang="ja-JP" altLang="en-US" sz="4400" b="1">
                <a:latin typeface="Meiryo UI" panose="020B0604030504040204" pitchFamily="34" charset="-128"/>
                <a:ea typeface="Meiryo UI" panose="020B0604030504040204" pitchFamily="34" charset="-128"/>
              </a:rPr>
              <a:t>システム開発の成果物</a:t>
            </a:r>
            <a:r>
              <a:rPr kumimoji="1" lang="en-US" altLang="ja-JP" sz="4400" b="1" dirty="0">
                <a:latin typeface="Meiryo UI" panose="020B0604030504040204" pitchFamily="34" charset="-128"/>
                <a:ea typeface="Meiryo UI" panose="020B0604030504040204" pitchFamily="34" charset="-128"/>
              </a:rPr>
              <a:t>(2/2)</a:t>
            </a:r>
            <a:endParaRPr kumimoji="1" lang="ja-JP" altLang="en-US" sz="240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D445A287-B92F-DD5D-0F9F-6A40AF3C0170}"/>
              </a:ext>
            </a:extLst>
          </p:cNvPr>
          <p:cNvSpPr txBox="1"/>
          <p:nvPr/>
        </p:nvSpPr>
        <p:spPr>
          <a:xfrm>
            <a:off x="35496" y="1009687"/>
            <a:ext cx="1569660" cy="369332"/>
          </a:xfrm>
          <a:prstGeom prst="rect">
            <a:avLst/>
          </a:prstGeom>
          <a:noFill/>
        </p:spPr>
        <p:txBody>
          <a:bodyPr wrap="none" rtlCol="0">
            <a:spAutoFit/>
          </a:bodyPr>
          <a:lstStyle/>
          <a:p>
            <a:r>
              <a:rPr kumimoji="1" lang="ja-JP" altLang="en-US"/>
              <a:t>設計フェーズ</a:t>
            </a:r>
          </a:p>
        </p:txBody>
      </p:sp>
      <p:graphicFrame>
        <p:nvGraphicFramePr>
          <p:cNvPr id="7" name="表 6">
            <a:extLst>
              <a:ext uri="{FF2B5EF4-FFF2-40B4-BE49-F238E27FC236}">
                <a16:creationId xmlns:a16="http://schemas.microsoft.com/office/drawing/2014/main" id="{835B2A0E-FAF0-BC40-A702-99DF03051146}"/>
              </a:ext>
            </a:extLst>
          </p:cNvPr>
          <p:cNvGraphicFramePr>
            <a:graphicFrameLocks noGrp="1"/>
          </p:cNvGraphicFramePr>
          <p:nvPr>
            <p:extLst>
              <p:ext uri="{D42A27DB-BD31-4B8C-83A1-F6EECF244321}">
                <p14:modId xmlns:p14="http://schemas.microsoft.com/office/powerpoint/2010/main" val="3139008508"/>
              </p:ext>
            </p:extLst>
          </p:nvPr>
        </p:nvGraphicFramePr>
        <p:xfrm>
          <a:off x="114972" y="4077072"/>
          <a:ext cx="8954124" cy="2232248"/>
        </p:xfrm>
        <a:graphic>
          <a:graphicData uri="http://schemas.openxmlformats.org/drawingml/2006/table">
            <a:tbl>
              <a:tblPr firstRow="1" bandRow="1">
                <a:tableStyleId>{073A0DAA-6AF3-43AB-8588-CEC1D06C72B9}</a:tableStyleId>
              </a:tblPr>
              <a:tblGrid>
                <a:gridCol w="1288676">
                  <a:extLst>
                    <a:ext uri="{9D8B030D-6E8A-4147-A177-3AD203B41FA5}">
                      <a16:colId xmlns:a16="http://schemas.microsoft.com/office/drawing/2014/main" val="64936812"/>
                    </a:ext>
                  </a:extLst>
                </a:gridCol>
                <a:gridCol w="5976664">
                  <a:extLst>
                    <a:ext uri="{9D8B030D-6E8A-4147-A177-3AD203B41FA5}">
                      <a16:colId xmlns:a16="http://schemas.microsoft.com/office/drawing/2014/main" val="584427455"/>
                    </a:ext>
                  </a:extLst>
                </a:gridCol>
                <a:gridCol w="1688784">
                  <a:extLst>
                    <a:ext uri="{9D8B030D-6E8A-4147-A177-3AD203B41FA5}">
                      <a16:colId xmlns:a16="http://schemas.microsoft.com/office/drawing/2014/main" val="771979125"/>
                    </a:ext>
                  </a:extLst>
                </a:gridCol>
              </a:tblGrid>
              <a:tr h="35282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タスク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やること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600" b="1">
                          <a:solidFill>
                            <a:schemeClr val="tx1"/>
                          </a:solidFill>
                          <a:latin typeface="Meiryo UI" panose="020B0604030504040204" pitchFamily="34" charset="-128"/>
                          <a:ea typeface="Meiryo UI" panose="020B0604030504040204" pitchFamily="34" charset="-128"/>
                        </a:rPr>
                        <a:t>成果物名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5437352"/>
                  </a:ext>
                </a:extLst>
              </a:tr>
              <a:tr h="381652">
                <a:tc>
                  <a:txBody>
                    <a:bodyPr/>
                    <a:lstStyle/>
                    <a:p>
                      <a:pPr algn="ctr"/>
                      <a:r>
                        <a:rPr kumimoji="1" lang="ja-JP" altLang="en-US" sz="1600">
                          <a:solidFill>
                            <a:schemeClr val="tx1"/>
                          </a:solidFill>
                          <a:latin typeface="Meiryo UI" panose="020B0604030504040204" pitchFamily="50" charset="-128"/>
                          <a:ea typeface="Meiryo UI" panose="020B0604030504040204" pitchFamily="50" charset="-128"/>
                        </a:rPr>
                        <a:t>開発</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600">
                          <a:solidFill>
                            <a:schemeClr val="tx1"/>
                          </a:solidFill>
                          <a:latin typeface="Meiryo UI" panose="020B0604030504040204" pitchFamily="50" charset="-128"/>
                          <a:ea typeface="Meiryo UI" panose="020B0604030504040204" pitchFamily="50" charset="-128"/>
                        </a:rPr>
                        <a:t>利用サービスのプログラムの開発を行う。</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kumimoji="1" lang="ja-JP" altLang="en-US" sz="1600" b="1">
                          <a:solidFill>
                            <a:srgbClr val="0000FF"/>
                          </a:solidFill>
                          <a:latin typeface="Meiryo UI" panose="020B0604030504040204" pitchFamily="50" charset="-128"/>
                          <a:ea typeface="Meiryo UI" panose="020B0604030504040204" pitchFamily="50" charset="-128"/>
                        </a:rPr>
                        <a:t>ソースコード</a:t>
                      </a:r>
                      <a:endParaRPr kumimoji="1" lang="en-US" altLang="ja-JP" sz="1600" b="1" dirty="0">
                        <a:solidFill>
                          <a:srgbClr val="0000FF"/>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7231268"/>
                  </a:ext>
                </a:extLst>
              </a:tr>
              <a:tr h="352820">
                <a:tc>
                  <a:txBody>
                    <a:bodyPr/>
                    <a:lstStyle/>
                    <a:p>
                      <a:pPr algn="ctr"/>
                      <a:r>
                        <a:rPr kumimoji="1" lang="ja-JP" altLang="en-US" sz="1600">
                          <a:solidFill>
                            <a:schemeClr val="tx1"/>
                          </a:solidFill>
                          <a:latin typeface="Meiryo UI" panose="020B0604030504040204" pitchFamily="50" charset="-128"/>
                          <a:ea typeface="Meiryo UI" panose="020B0604030504040204" pitchFamily="50" charset="-128"/>
                        </a:rPr>
                        <a:t>テスト計画</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600">
                          <a:solidFill>
                            <a:schemeClr val="tx1"/>
                          </a:solidFill>
                          <a:latin typeface="Meiryo UI" panose="020B0604030504040204" pitchFamily="50" charset="-128"/>
                          <a:ea typeface="Meiryo UI" panose="020B0604030504040204" pitchFamily="50" charset="-128"/>
                        </a:rPr>
                        <a:t>テストスコープとテストコンディションを定義する。</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kumimoji="1" lang="ja-JP" altLang="en-US" sz="1600">
                          <a:solidFill>
                            <a:schemeClr val="tx1"/>
                          </a:solidFill>
                          <a:latin typeface="Meiryo UI" panose="020B0604030504040204" pitchFamily="50" charset="-128"/>
                          <a:ea typeface="Meiryo UI" panose="020B0604030504040204" pitchFamily="50" charset="-128"/>
                        </a:rPr>
                        <a:t>テスト計画書</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4344897"/>
                  </a:ext>
                </a:extLst>
              </a:tr>
              <a:tr h="381652">
                <a:tc>
                  <a:txBody>
                    <a:bodyPr/>
                    <a:lstStyle/>
                    <a:p>
                      <a:pPr algn="ctr"/>
                      <a:r>
                        <a:rPr kumimoji="1" lang="ja-JP" altLang="en-US" sz="1600">
                          <a:solidFill>
                            <a:schemeClr val="tx1"/>
                          </a:solidFill>
                          <a:latin typeface="Meiryo UI" panose="020B0604030504040204" pitchFamily="50" charset="-128"/>
                          <a:ea typeface="Meiryo UI" panose="020B0604030504040204" pitchFamily="50" charset="-128"/>
                        </a:rPr>
                        <a:t>単体テスト</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sz="1600">
                          <a:solidFill>
                            <a:schemeClr val="tx1"/>
                          </a:solidFill>
                          <a:latin typeface="Meiryo UI" panose="020B0604030504040204" pitchFamily="50" charset="-128"/>
                          <a:ea typeface="Meiryo UI" panose="020B0604030504040204" pitchFamily="50" charset="-128"/>
                        </a:rPr>
                        <a:t>自</a:t>
                      </a:r>
                      <a:r>
                        <a:rPr kumimoji="1" lang="ja-JP" altLang="en-US" sz="1600">
                          <a:solidFill>
                            <a:schemeClr val="tx1"/>
                          </a:solidFill>
                          <a:latin typeface="Meiryo UI" panose="020B0604030504040204" pitchFamily="50" charset="-128"/>
                          <a:ea typeface="Meiryo UI" panose="020B0604030504040204" pitchFamily="50" charset="-128"/>
                        </a:rPr>
                        <a:t>システムに閉じた範囲で開発が仕様通りに行われていることを確認する。</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lang="ja-JP" altLang="en-US" sz="1600" b="1">
                          <a:solidFill>
                            <a:srgbClr val="0000FF"/>
                          </a:solidFill>
                          <a:latin typeface="Meiryo UI" panose="020B0604030504040204" pitchFamily="50" charset="-128"/>
                          <a:ea typeface="Meiryo UI" panose="020B0604030504040204" pitchFamily="50" charset="-128"/>
                        </a:rPr>
                        <a:t>テスト仕様書</a:t>
                      </a:r>
                      <a:endParaRPr lang="en-US" altLang="ja-JP" sz="1600" b="1" dirty="0">
                        <a:solidFill>
                          <a:srgbClr val="0000FF"/>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7167112"/>
                  </a:ext>
                </a:extLst>
              </a:tr>
              <a:tr h="381652">
                <a:tc>
                  <a:txBody>
                    <a:bodyPr/>
                    <a:lstStyle/>
                    <a:p>
                      <a:pPr algn="ctr"/>
                      <a:r>
                        <a:rPr kumimoji="1" lang="ja-JP" altLang="en-US" sz="1600">
                          <a:solidFill>
                            <a:schemeClr val="tx1"/>
                          </a:solidFill>
                          <a:latin typeface="Meiryo UI" panose="020B0604030504040204" pitchFamily="50" charset="-128"/>
                          <a:ea typeface="Meiryo UI" panose="020B0604030504040204" pitchFamily="50" charset="-128"/>
                        </a:rPr>
                        <a:t>結合テスト</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600">
                          <a:solidFill>
                            <a:schemeClr val="tx1"/>
                          </a:solidFill>
                          <a:latin typeface="Meiryo UI" panose="020B0604030504040204" pitchFamily="50" charset="-128"/>
                          <a:ea typeface="Meiryo UI" panose="020B0604030504040204" pitchFamily="50" charset="-128"/>
                        </a:rPr>
                        <a:t>外部システムとの連携が仕様通りに行われていることを確認する。</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lang="ja-JP" altLang="en-US" sz="1600">
                          <a:solidFill>
                            <a:schemeClr val="tx1"/>
                          </a:solidFill>
                          <a:latin typeface="Meiryo UI" panose="020B0604030504040204" pitchFamily="50" charset="-128"/>
                          <a:ea typeface="Meiryo UI" panose="020B0604030504040204" pitchFamily="50" charset="-128"/>
                        </a:rPr>
                        <a:t>テスト仕様書</a:t>
                      </a:r>
                      <a:endParaRPr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0014798"/>
                  </a:ext>
                </a:extLst>
              </a:tr>
              <a:tr h="381652">
                <a:tc>
                  <a:txBody>
                    <a:bodyPr/>
                    <a:lstStyle/>
                    <a:p>
                      <a:pPr algn="ctr"/>
                      <a:r>
                        <a:rPr kumimoji="1" lang="ja-JP" altLang="en-US" sz="1600">
                          <a:solidFill>
                            <a:schemeClr val="tx1"/>
                          </a:solidFill>
                          <a:latin typeface="Meiryo UI" panose="020B0604030504040204" pitchFamily="50" charset="-128"/>
                          <a:ea typeface="Meiryo UI" panose="020B0604030504040204" pitchFamily="50" charset="-128"/>
                        </a:rPr>
                        <a:t>総合テスト</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1600">
                          <a:solidFill>
                            <a:schemeClr val="tx1"/>
                          </a:solidFill>
                          <a:latin typeface="Meiryo UI" panose="020B0604030504040204" pitchFamily="50" charset="-128"/>
                          <a:ea typeface="Meiryo UI" panose="020B0604030504040204" pitchFamily="50" charset="-128"/>
                        </a:rPr>
                        <a:t>想定した新業務が行えることを確認する。</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buFont typeface="Arial" panose="020B0604020202020204" pitchFamily="34" charset="0"/>
                        <a:buNone/>
                      </a:pPr>
                      <a:r>
                        <a:rPr lang="ja-JP" altLang="en-US" sz="1600">
                          <a:solidFill>
                            <a:schemeClr val="tx1"/>
                          </a:solidFill>
                          <a:latin typeface="Meiryo UI" panose="020B0604030504040204" pitchFamily="50" charset="-128"/>
                          <a:ea typeface="Meiryo UI" panose="020B0604030504040204" pitchFamily="50" charset="-128"/>
                        </a:rPr>
                        <a:t>テスト仕様書</a:t>
                      </a:r>
                      <a:endParaRPr kumimoji="1" lang="en-US" altLang="ja-JP" sz="1600" dirty="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478150"/>
                  </a:ext>
                </a:extLst>
              </a:tr>
            </a:tbl>
          </a:graphicData>
        </a:graphic>
      </p:graphicFrame>
      <p:sp>
        <p:nvSpPr>
          <p:cNvPr id="8" name="テキスト ボックス 7">
            <a:extLst>
              <a:ext uri="{FF2B5EF4-FFF2-40B4-BE49-F238E27FC236}">
                <a16:creationId xmlns:a16="http://schemas.microsoft.com/office/drawing/2014/main" id="{FE956432-DC42-C9F0-4CA6-59338545321A}"/>
              </a:ext>
            </a:extLst>
          </p:cNvPr>
          <p:cNvSpPr txBox="1"/>
          <p:nvPr/>
        </p:nvSpPr>
        <p:spPr>
          <a:xfrm>
            <a:off x="68096" y="3779748"/>
            <a:ext cx="2492990" cy="369332"/>
          </a:xfrm>
          <a:prstGeom prst="rect">
            <a:avLst/>
          </a:prstGeom>
          <a:noFill/>
        </p:spPr>
        <p:txBody>
          <a:bodyPr wrap="none" rtlCol="0">
            <a:spAutoFit/>
          </a:bodyPr>
          <a:lstStyle/>
          <a:p>
            <a:r>
              <a:rPr lang="ja-JP" altLang="en-US"/>
              <a:t>開発・テスト</a:t>
            </a:r>
            <a:r>
              <a:rPr kumimoji="1" lang="ja-JP" altLang="en-US"/>
              <a:t>フェーズ</a:t>
            </a:r>
          </a:p>
        </p:txBody>
      </p:sp>
    </p:spTree>
    <p:extLst>
      <p:ext uri="{BB962C8B-B14F-4D97-AF65-F5344CB8AC3E}">
        <p14:creationId xmlns:p14="http://schemas.microsoft.com/office/powerpoint/2010/main" val="1281747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67921D0C-2081-17E1-BE46-D5E67F4243D8}"/>
              </a:ext>
            </a:extLst>
          </p:cNvPr>
          <p:cNvSpPr txBox="1">
            <a:spLocks/>
          </p:cNvSpPr>
          <p:nvPr/>
        </p:nvSpPr>
        <p:spPr>
          <a:xfrm>
            <a:off x="143372" y="44624"/>
            <a:ext cx="8893124" cy="720080"/>
          </a:xfrm>
          <a:prstGeom prst="rect">
            <a:avLst/>
          </a:prstGeom>
        </p:spPr>
        <p:txBody>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lang="ja-JP" altLang="en-US" sz="4400" b="1">
                <a:latin typeface="Meiryo UI" panose="020B0604030504040204" pitchFamily="34" charset="-128"/>
                <a:ea typeface="Meiryo UI" panose="020B0604030504040204" pitchFamily="34" charset="-128"/>
              </a:rPr>
              <a:t>参考）研修ドキュメントとの関連</a:t>
            </a:r>
            <a:endParaRPr kumimoji="1" lang="ja-JP" altLang="en-US" sz="240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09016CD9-C47F-7417-B9A7-CE056481D748}"/>
              </a:ext>
            </a:extLst>
          </p:cNvPr>
          <p:cNvSpPr txBox="1"/>
          <p:nvPr/>
        </p:nvSpPr>
        <p:spPr>
          <a:xfrm>
            <a:off x="2381268" y="1210997"/>
            <a:ext cx="2044149" cy="338554"/>
          </a:xfrm>
          <a:prstGeom prst="rect">
            <a:avLst/>
          </a:prstGeom>
          <a:noFill/>
        </p:spPr>
        <p:txBody>
          <a:bodyPr wrap="none" rtlCol="0">
            <a:spAutoFit/>
          </a:bodyPr>
          <a:lstStyle/>
          <a:p>
            <a:pPr algn="ctr"/>
            <a:r>
              <a:rPr kumimoji="1" lang="ja-JP" altLang="en-US" sz="1600" b="1" u="sng">
                <a:latin typeface="Meiryo UI" panose="020B0604030504040204" pitchFamily="34" charset="-128"/>
                <a:ea typeface="Meiryo UI" panose="020B0604030504040204" pitchFamily="34" charset="-128"/>
              </a:rPr>
              <a:t>ドキュメント用フォルダ</a:t>
            </a:r>
          </a:p>
        </p:txBody>
      </p:sp>
      <p:pic>
        <p:nvPicPr>
          <p:cNvPr id="19" name="図 18" descr="ダイアグラム が含まれている画像&#10;&#10;自動的に生成された説明">
            <a:extLst>
              <a:ext uri="{FF2B5EF4-FFF2-40B4-BE49-F238E27FC236}">
                <a16:creationId xmlns:a16="http://schemas.microsoft.com/office/drawing/2014/main" id="{A0118654-16EE-FC49-8D69-AA891C44EE81}"/>
              </a:ext>
            </a:extLst>
          </p:cNvPr>
          <p:cNvPicPr>
            <a:picLocks noChangeAspect="1"/>
          </p:cNvPicPr>
          <p:nvPr/>
        </p:nvPicPr>
        <p:blipFill>
          <a:blip r:embed="rId2"/>
          <a:stretch>
            <a:fillRect/>
          </a:stretch>
        </p:blipFill>
        <p:spPr>
          <a:xfrm>
            <a:off x="2483768" y="1628800"/>
            <a:ext cx="3060476" cy="4965466"/>
          </a:xfrm>
          <a:prstGeom prst="rect">
            <a:avLst/>
          </a:prstGeom>
        </p:spPr>
      </p:pic>
      <p:sp>
        <p:nvSpPr>
          <p:cNvPr id="26" name="テキスト ボックス 25">
            <a:extLst>
              <a:ext uri="{FF2B5EF4-FFF2-40B4-BE49-F238E27FC236}">
                <a16:creationId xmlns:a16="http://schemas.microsoft.com/office/drawing/2014/main" id="{D227D6FC-38C1-7A4C-F10E-84D876A983F6}"/>
              </a:ext>
            </a:extLst>
          </p:cNvPr>
          <p:cNvSpPr txBox="1"/>
          <p:nvPr/>
        </p:nvSpPr>
        <p:spPr>
          <a:xfrm>
            <a:off x="5656131" y="2467889"/>
            <a:ext cx="2441694" cy="338554"/>
          </a:xfrm>
          <a:prstGeom prst="rect">
            <a:avLst/>
          </a:prstGeom>
          <a:noFill/>
        </p:spPr>
        <p:txBody>
          <a:bodyPr wrap="none" rtlCol="0">
            <a:spAutoFit/>
          </a:bodyPr>
          <a:lstStyle/>
          <a:p>
            <a:r>
              <a:rPr lang="ja-JP" altLang="en-US" sz="1600">
                <a:latin typeface="Meiryo UI" panose="020B0604030504040204" pitchFamily="34" charset="-128"/>
                <a:ea typeface="Meiryo UI" panose="020B0604030504040204" pitchFamily="34" charset="-128"/>
              </a:rPr>
              <a:t>←機能要件定義（概要）</a:t>
            </a:r>
            <a:endParaRPr kumimoji="1" lang="ja-JP" altLang="en-US" sz="1600">
              <a:latin typeface="Meiryo UI" panose="020B0604030504040204" pitchFamily="34" charset="-128"/>
              <a:ea typeface="Meiryo UI" panose="020B0604030504040204" pitchFamily="34" charset="-128"/>
            </a:endParaRPr>
          </a:p>
        </p:txBody>
      </p:sp>
      <p:sp>
        <p:nvSpPr>
          <p:cNvPr id="32" name="左中かっこ 31">
            <a:extLst>
              <a:ext uri="{FF2B5EF4-FFF2-40B4-BE49-F238E27FC236}">
                <a16:creationId xmlns:a16="http://schemas.microsoft.com/office/drawing/2014/main" id="{99AFEB84-165C-2E5E-6E7E-35FDA9493C1C}"/>
              </a:ext>
            </a:extLst>
          </p:cNvPr>
          <p:cNvSpPr/>
          <p:nvPr/>
        </p:nvSpPr>
        <p:spPr>
          <a:xfrm>
            <a:off x="2285942" y="1717316"/>
            <a:ext cx="395652" cy="1579216"/>
          </a:xfrm>
          <a:prstGeom prst="leftBrace">
            <a:avLst>
              <a:gd name="adj1" fmla="val 55657"/>
              <a:gd name="adj2" fmla="val 48891"/>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7DF854F0-0E12-8961-8F1F-1DD888556851}"/>
              </a:ext>
            </a:extLst>
          </p:cNvPr>
          <p:cNvSpPr txBox="1"/>
          <p:nvPr/>
        </p:nvSpPr>
        <p:spPr>
          <a:xfrm>
            <a:off x="976441" y="2306869"/>
            <a:ext cx="1210588" cy="400110"/>
          </a:xfrm>
          <a:prstGeom prst="rect">
            <a:avLst/>
          </a:prstGeom>
          <a:noFill/>
          <a:ln>
            <a:noFill/>
          </a:ln>
        </p:spPr>
        <p:txBody>
          <a:bodyPr wrap="none" rtlCol="0">
            <a:spAutoFit/>
          </a:bodyPr>
          <a:lstStyle/>
          <a:p>
            <a:r>
              <a:rPr lang="ja-JP" altLang="en-US" sz="2000">
                <a:latin typeface="Meiryo UI" panose="020B0604030504040204" pitchFamily="34" charset="-128"/>
                <a:ea typeface="Meiryo UI" panose="020B0604030504040204" pitchFamily="34" charset="-128"/>
              </a:rPr>
              <a:t>要件定義</a:t>
            </a:r>
            <a:endParaRPr kumimoji="1" lang="ja-JP" altLang="en-US" sz="2000">
              <a:latin typeface="Meiryo UI" panose="020B0604030504040204" pitchFamily="34" charset="-128"/>
              <a:ea typeface="Meiryo UI" panose="020B0604030504040204" pitchFamily="34" charset="-128"/>
            </a:endParaRPr>
          </a:p>
        </p:txBody>
      </p:sp>
      <p:sp>
        <p:nvSpPr>
          <p:cNvPr id="34" name="左中かっこ 33">
            <a:extLst>
              <a:ext uri="{FF2B5EF4-FFF2-40B4-BE49-F238E27FC236}">
                <a16:creationId xmlns:a16="http://schemas.microsoft.com/office/drawing/2014/main" id="{7727B2C4-B4D3-3C52-0E81-E9B8E41E07F5}"/>
              </a:ext>
            </a:extLst>
          </p:cNvPr>
          <p:cNvSpPr/>
          <p:nvPr/>
        </p:nvSpPr>
        <p:spPr>
          <a:xfrm>
            <a:off x="2281101" y="3356991"/>
            <a:ext cx="395652" cy="2290011"/>
          </a:xfrm>
          <a:prstGeom prst="leftBrace">
            <a:avLst>
              <a:gd name="adj1" fmla="val 55657"/>
              <a:gd name="adj2" fmla="val 48891"/>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4455D077-799F-A51A-AA6B-ADFA0F343832}"/>
              </a:ext>
            </a:extLst>
          </p:cNvPr>
          <p:cNvSpPr txBox="1"/>
          <p:nvPr/>
        </p:nvSpPr>
        <p:spPr>
          <a:xfrm>
            <a:off x="1057156" y="4325034"/>
            <a:ext cx="1210588" cy="400110"/>
          </a:xfrm>
          <a:prstGeom prst="rect">
            <a:avLst/>
          </a:prstGeom>
          <a:noFill/>
          <a:ln>
            <a:noFill/>
          </a:ln>
        </p:spPr>
        <p:txBody>
          <a:bodyPr wrap="none" rtlCol="0">
            <a:spAutoFit/>
          </a:bodyPr>
          <a:lstStyle/>
          <a:p>
            <a:r>
              <a:rPr lang="ja-JP" altLang="en-US" sz="2000">
                <a:latin typeface="Meiryo UI" panose="020B0604030504040204" pitchFamily="34" charset="-128"/>
                <a:ea typeface="Meiryo UI" panose="020B0604030504040204" pitchFamily="34" charset="-128"/>
              </a:rPr>
              <a:t>開発設計</a:t>
            </a:r>
            <a:endParaRPr kumimoji="1" lang="ja-JP" altLang="en-US" sz="2000">
              <a:latin typeface="Meiryo UI" panose="020B0604030504040204" pitchFamily="34" charset="-128"/>
              <a:ea typeface="Meiryo UI" panose="020B0604030504040204" pitchFamily="34" charset="-128"/>
            </a:endParaRPr>
          </a:p>
        </p:txBody>
      </p:sp>
      <p:sp>
        <p:nvSpPr>
          <p:cNvPr id="36" name="テキスト ボックス 35">
            <a:extLst>
              <a:ext uri="{FF2B5EF4-FFF2-40B4-BE49-F238E27FC236}">
                <a16:creationId xmlns:a16="http://schemas.microsoft.com/office/drawing/2014/main" id="{14B0C494-DD9C-9252-E6AE-65E9F1088AB0}"/>
              </a:ext>
            </a:extLst>
          </p:cNvPr>
          <p:cNvSpPr txBox="1"/>
          <p:nvPr/>
        </p:nvSpPr>
        <p:spPr>
          <a:xfrm>
            <a:off x="5658698" y="2874422"/>
            <a:ext cx="2441694" cy="338554"/>
          </a:xfrm>
          <a:prstGeom prst="rect">
            <a:avLst/>
          </a:prstGeom>
          <a:noFill/>
        </p:spPr>
        <p:txBody>
          <a:bodyPr wrap="none" rtlCol="0">
            <a:spAutoFit/>
          </a:bodyPr>
          <a:lstStyle/>
          <a:p>
            <a:r>
              <a:rPr lang="ja-JP" altLang="en-US" sz="1600">
                <a:latin typeface="Meiryo UI" panose="020B0604030504040204" pitchFamily="34" charset="-128"/>
                <a:ea typeface="Meiryo UI" panose="020B0604030504040204" pitchFamily="34" charset="-128"/>
              </a:rPr>
              <a:t>←機能要件定義（詳細）</a:t>
            </a:r>
            <a:endParaRPr kumimoji="1" lang="ja-JP" altLang="en-US" sz="1600">
              <a:latin typeface="Meiryo UI" panose="020B0604030504040204" pitchFamily="34" charset="-128"/>
              <a:ea typeface="Meiryo UI" panose="020B0604030504040204" pitchFamily="34" charset="-128"/>
            </a:endParaRPr>
          </a:p>
        </p:txBody>
      </p:sp>
      <p:sp>
        <p:nvSpPr>
          <p:cNvPr id="37" name="テキスト ボックス 36">
            <a:extLst>
              <a:ext uri="{FF2B5EF4-FFF2-40B4-BE49-F238E27FC236}">
                <a16:creationId xmlns:a16="http://schemas.microsoft.com/office/drawing/2014/main" id="{A1D98185-F14C-F0C4-659F-C526D3B26724}"/>
              </a:ext>
            </a:extLst>
          </p:cNvPr>
          <p:cNvSpPr txBox="1"/>
          <p:nvPr/>
        </p:nvSpPr>
        <p:spPr>
          <a:xfrm>
            <a:off x="5680540" y="3713004"/>
            <a:ext cx="1037463" cy="338554"/>
          </a:xfrm>
          <a:prstGeom prst="rect">
            <a:avLst/>
          </a:prstGeom>
          <a:noFill/>
        </p:spPr>
        <p:txBody>
          <a:bodyPr wrap="none" rtlCol="0">
            <a:spAutoFit/>
          </a:bodyPr>
          <a:lstStyle/>
          <a:p>
            <a:r>
              <a:rPr lang="ja-JP" altLang="en-US" sz="1600">
                <a:latin typeface="Meiryo UI" panose="020B0604030504040204" pitchFamily="34" charset="-128"/>
                <a:ea typeface="Meiryo UI" panose="020B0604030504040204" pitchFamily="34" charset="-128"/>
              </a:rPr>
              <a:t>←クラス図</a:t>
            </a:r>
            <a:endParaRPr kumimoji="1" lang="ja-JP" altLang="en-US" sz="1600">
              <a:latin typeface="Meiryo UI" panose="020B0604030504040204" pitchFamily="34" charset="-128"/>
              <a:ea typeface="Meiryo UI" panose="020B0604030504040204" pitchFamily="34" charset="-128"/>
            </a:endParaRPr>
          </a:p>
        </p:txBody>
      </p:sp>
      <p:sp>
        <p:nvSpPr>
          <p:cNvPr id="38" name="テキスト ボックス 37">
            <a:extLst>
              <a:ext uri="{FF2B5EF4-FFF2-40B4-BE49-F238E27FC236}">
                <a16:creationId xmlns:a16="http://schemas.microsoft.com/office/drawing/2014/main" id="{FF92605F-4832-C845-E8A1-EDC443733A47}"/>
              </a:ext>
            </a:extLst>
          </p:cNvPr>
          <p:cNvSpPr txBox="1"/>
          <p:nvPr/>
        </p:nvSpPr>
        <p:spPr>
          <a:xfrm>
            <a:off x="5694777" y="4098558"/>
            <a:ext cx="2201244" cy="338554"/>
          </a:xfrm>
          <a:prstGeom prst="rect">
            <a:avLst/>
          </a:prstGeom>
          <a:noFill/>
        </p:spPr>
        <p:txBody>
          <a:bodyPr wrap="none" rtlCol="0">
            <a:spAutoFit/>
          </a:bodyPr>
          <a:lstStyle/>
          <a:p>
            <a:r>
              <a:rPr lang="ja-JP" altLang="en-US" sz="1600">
                <a:latin typeface="Meiryo UI" panose="020B0604030504040204" pitchFamily="34" charset="-128"/>
                <a:ea typeface="Meiryo UI" panose="020B0604030504040204" pitchFamily="34" charset="-128"/>
              </a:rPr>
              <a:t>←ｲﾝﾀﾌｪｰｽ項目定義書</a:t>
            </a:r>
            <a:endParaRPr kumimoji="1" lang="ja-JP" altLang="en-US" sz="1600">
              <a:latin typeface="Meiryo UI" panose="020B0604030504040204" pitchFamily="34" charset="-128"/>
              <a:ea typeface="Meiryo UI" panose="020B0604030504040204" pitchFamily="34" charset="-128"/>
            </a:endParaRPr>
          </a:p>
        </p:txBody>
      </p:sp>
      <p:sp>
        <p:nvSpPr>
          <p:cNvPr id="39" name="テキスト ボックス 38">
            <a:extLst>
              <a:ext uri="{FF2B5EF4-FFF2-40B4-BE49-F238E27FC236}">
                <a16:creationId xmlns:a16="http://schemas.microsoft.com/office/drawing/2014/main" id="{3A985EB7-8622-2ECF-D716-1C3640EA1F95}"/>
              </a:ext>
            </a:extLst>
          </p:cNvPr>
          <p:cNvSpPr txBox="1"/>
          <p:nvPr/>
        </p:nvSpPr>
        <p:spPr>
          <a:xfrm>
            <a:off x="5680539" y="4916161"/>
            <a:ext cx="1415772" cy="338554"/>
          </a:xfrm>
          <a:prstGeom prst="rect">
            <a:avLst/>
          </a:prstGeom>
          <a:noFill/>
        </p:spPr>
        <p:txBody>
          <a:bodyPr wrap="none" rtlCol="0">
            <a:spAutoFit/>
          </a:bodyPr>
          <a:lstStyle/>
          <a:p>
            <a:r>
              <a:rPr lang="ja-JP" altLang="en-US" sz="1600">
                <a:latin typeface="Meiryo UI" panose="020B0604030504040204" pitchFamily="34" charset="-128"/>
                <a:ea typeface="Meiryo UI" panose="020B0604030504040204" pitchFamily="34" charset="-128"/>
              </a:rPr>
              <a:t>←画面定義書</a:t>
            </a:r>
            <a:endParaRPr kumimoji="1" lang="ja-JP" altLang="en-US" sz="1600">
              <a:latin typeface="Meiryo UI" panose="020B0604030504040204" pitchFamily="34" charset="-128"/>
              <a:ea typeface="Meiryo UI" panose="020B0604030504040204" pitchFamily="34" charset="-128"/>
            </a:endParaRPr>
          </a:p>
        </p:txBody>
      </p:sp>
      <p:sp>
        <p:nvSpPr>
          <p:cNvPr id="40" name="テキスト ボックス 39">
            <a:extLst>
              <a:ext uri="{FF2B5EF4-FFF2-40B4-BE49-F238E27FC236}">
                <a16:creationId xmlns:a16="http://schemas.microsoft.com/office/drawing/2014/main" id="{F875A162-DF64-2FF9-23C1-8CDECEB4CA28}"/>
              </a:ext>
            </a:extLst>
          </p:cNvPr>
          <p:cNvSpPr txBox="1"/>
          <p:nvPr/>
        </p:nvSpPr>
        <p:spPr>
          <a:xfrm>
            <a:off x="5688992" y="5308448"/>
            <a:ext cx="1423788" cy="338554"/>
          </a:xfrm>
          <a:prstGeom prst="rect">
            <a:avLst/>
          </a:prstGeom>
          <a:noFill/>
        </p:spPr>
        <p:txBody>
          <a:bodyPr wrap="none" rtlCol="0">
            <a:spAutoFit/>
          </a:bodyPr>
          <a:lstStyle/>
          <a:p>
            <a:r>
              <a:rPr lang="ja-JP" altLang="en-US" sz="1600">
                <a:latin typeface="Meiryo UI" panose="020B0604030504040204" pitchFamily="34" charset="-128"/>
                <a:ea typeface="Meiryo UI" panose="020B0604030504040204" pitchFamily="34" charset="-128"/>
              </a:rPr>
              <a:t>←シーケンス図</a:t>
            </a:r>
            <a:endParaRPr kumimoji="1" lang="ja-JP" altLang="en-US" sz="1600">
              <a:latin typeface="Meiryo UI" panose="020B0604030504040204" pitchFamily="34" charset="-128"/>
              <a:ea typeface="Meiryo UI" panose="020B0604030504040204" pitchFamily="34" charset="-128"/>
            </a:endParaRPr>
          </a:p>
        </p:txBody>
      </p:sp>
      <p:sp>
        <p:nvSpPr>
          <p:cNvPr id="41" name="テキスト ボックス 40">
            <a:extLst>
              <a:ext uri="{FF2B5EF4-FFF2-40B4-BE49-F238E27FC236}">
                <a16:creationId xmlns:a16="http://schemas.microsoft.com/office/drawing/2014/main" id="{C1D359AB-5B03-7417-5CB7-7874C1BA328A}"/>
              </a:ext>
            </a:extLst>
          </p:cNvPr>
          <p:cNvSpPr txBox="1"/>
          <p:nvPr/>
        </p:nvSpPr>
        <p:spPr>
          <a:xfrm>
            <a:off x="5688992" y="6119318"/>
            <a:ext cx="1465466" cy="338554"/>
          </a:xfrm>
          <a:prstGeom prst="rect">
            <a:avLst/>
          </a:prstGeom>
          <a:noFill/>
        </p:spPr>
        <p:txBody>
          <a:bodyPr wrap="none" rtlCol="0">
            <a:spAutoFit/>
          </a:bodyPr>
          <a:lstStyle/>
          <a:p>
            <a:r>
              <a:rPr lang="ja-JP" altLang="en-US" sz="1600">
                <a:latin typeface="Meiryo UI" panose="020B0604030504040204" pitchFamily="34" charset="-128"/>
                <a:ea typeface="Meiryo UI" panose="020B0604030504040204" pitchFamily="34" charset="-128"/>
              </a:rPr>
              <a:t>←テスト仕様書</a:t>
            </a:r>
            <a:endParaRPr kumimoji="1" lang="ja-JP" altLang="en-US" sz="160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93915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6AEA7-3318-1BFB-8C43-22C13DDCC9A3}"/>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467C15B-7C65-7F50-E7FB-6B18F57CA59D}"/>
              </a:ext>
            </a:extLst>
          </p:cNvPr>
          <p:cNvSpPr txBox="1">
            <a:spLocks/>
          </p:cNvSpPr>
          <p:nvPr/>
        </p:nvSpPr>
        <p:spPr>
          <a:xfrm>
            <a:off x="143372" y="44624"/>
            <a:ext cx="8893124" cy="720080"/>
          </a:xfrm>
          <a:prstGeom prst="rect">
            <a:avLst/>
          </a:prstGeom>
        </p:spPr>
        <p:txBody>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lang="en-US" altLang="ja-JP" sz="4400" b="1" dirty="0">
                <a:latin typeface="Meiryo UI" panose="020B0604030504040204" pitchFamily="34" charset="-128"/>
                <a:ea typeface="Meiryo UI" panose="020B0604030504040204" pitchFamily="34" charset="-128"/>
              </a:rPr>
              <a:t>3-3</a:t>
            </a:r>
            <a:r>
              <a:rPr kumimoji="1" lang="en-US" altLang="ja-JP" sz="4400" b="1" dirty="0">
                <a:latin typeface="Meiryo UI" panose="020B0604030504040204" pitchFamily="34" charset="-128"/>
                <a:ea typeface="Meiryo UI" panose="020B0604030504040204" pitchFamily="34" charset="-128"/>
              </a:rPr>
              <a:t>.</a:t>
            </a:r>
            <a:r>
              <a:rPr kumimoji="1" lang="ja-JP" altLang="en-US" sz="4400" b="1">
                <a:latin typeface="Meiryo UI" panose="020B0604030504040204" pitchFamily="34" charset="-128"/>
                <a:ea typeface="Meiryo UI" panose="020B0604030504040204" pitchFamily="34" charset="-128"/>
              </a:rPr>
              <a:t>ソフトウェアのモデリング</a:t>
            </a:r>
            <a:endParaRPr kumimoji="1" lang="ja-JP" altLang="en-US" sz="2400">
              <a:latin typeface="Meiryo UI" panose="020B0604030504040204" pitchFamily="34" charset="-128"/>
              <a:ea typeface="Meiryo UI" panose="020B0604030504040204" pitchFamily="34" charset="-128"/>
            </a:endParaRPr>
          </a:p>
        </p:txBody>
      </p:sp>
      <p:sp>
        <p:nvSpPr>
          <p:cNvPr id="3" name="テキスト ボックス 2">
            <a:extLst>
              <a:ext uri="{FF2B5EF4-FFF2-40B4-BE49-F238E27FC236}">
                <a16:creationId xmlns:a16="http://schemas.microsoft.com/office/drawing/2014/main" id="{30180CF3-BD7E-D95B-BF3F-347F4A1095A2}"/>
              </a:ext>
            </a:extLst>
          </p:cNvPr>
          <p:cNvSpPr txBox="1"/>
          <p:nvPr/>
        </p:nvSpPr>
        <p:spPr>
          <a:xfrm>
            <a:off x="45164" y="800467"/>
            <a:ext cx="9098836"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a:latin typeface="Meiryo UI" panose="020B0604030504040204" pitchFamily="34" charset="-128"/>
                <a:ea typeface="Meiryo UI" panose="020B0604030504040204" pitchFamily="34" charset="-128"/>
              </a:rPr>
              <a:t>さまざまなモデリングツールがありますが、</a:t>
            </a:r>
            <a:r>
              <a:rPr lang="ja-JP" altLang="en-US">
                <a:latin typeface="Meiryo UI" panose="020B0604030504040204" pitchFamily="34" charset="-128"/>
                <a:ea typeface="Meiryo UI" panose="020B0604030504040204" pitchFamily="34" charset="-128"/>
              </a:rPr>
              <a:t>本研修ではマークダウンでのレンダリングに対応した</a:t>
            </a:r>
            <a:br>
              <a:rPr lang="en-US" altLang="ja-JP" dirty="0">
                <a:latin typeface="Meiryo UI" panose="020B0604030504040204" pitchFamily="34" charset="-128"/>
                <a:ea typeface="Meiryo UI" panose="020B0604030504040204" pitchFamily="34" charset="-128"/>
              </a:rPr>
            </a:br>
            <a:r>
              <a:rPr lang="ja-JP" altLang="en-US">
                <a:latin typeface="Meiryo UI" panose="020B0604030504040204" pitchFamily="34" charset="-128"/>
                <a:ea typeface="Meiryo UI" panose="020B0604030504040204" pitchFamily="34" charset="-128"/>
              </a:rPr>
              <a:t>「マーメイド形式」を採用します。</a:t>
            </a:r>
            <a:endParaRPr lang="en-US" altLang="ja-JP" dirty="0">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r>
              <a:rPr kumimoji="1" lang="ja-JP" altLang="en-US">
                <a:latin typeface="Meiryo UI" panose="020B0604030504040204" pitchFamily="34" charset="-128"/>
                <a:ea typeface="Meiryo UI" panose="020B0604030504040204" pitchFamily="34" charset="-128"/>
              </a:rPr>
              <a:t>モデリングはコードの見通しをよくし、コードレビューやリファクタリングの助けになります。</a:t>
            </a:r>
            <a:endParaRPr kumimoji="1" lang="en-US" altLang="ja-JP" dirty="0">
              <a:latin typeface="Meiryo UI" panose="020B0604030504040204" pitchFamily="34" charset="-128"/>
              <a:ea typeface="Meiryo UI" panose="020B0604030504040204" pitchFamily="34" charset="-128"/>
            </a:endParaRPr>
          </a:p>
        </p:txBody>
      </p:sp>
      <p:sp>
        <p:nvSpPr>
          <p:cNvPr id="5" name="テキスト ボックス 4">
            <a:extLst>
              <a:ext uri="{FF2B5EF4-FFF2-40B4-BE49-F238E27FC236}">
                <a16:creationId xmlns:a16="http://schemas.microsoft.com/office/drawing/2014/main" id="{D14BD655-D62D-864F-AB1D-529492D442CC}"/>
              </a:ext>
            </a:extLst>
          </p:cNvPr>
          <p:cNvSpPr txBox="1"/>
          <p:nvPr/>
        </p:nvSpPr>
        <p:spPr>
          <a:xfrm>
            <a:off x="252534" y="5916967"/>
            <a:ext cx="8511414" cy="830997"/>
          </a:xfrm>
          <a:prstGeom prst="rect">
            <a:avLst/>
          </a:prstGeom>
          <a:noFill/>
        </p:spPr>
        <p:txBody>
          <a:bodyPr wrap="square">
            <a:spAutoFit/>
          </a:bodyPr>
          <a:lstStyle/>
          <a:p>
            <a:pPr algn="l"/>
            <a:r>
              <a:rPr lang="en-US" altLang="ja-JP" sz="1600" dirty="0">
                <a:latin typeface="Meiryo UI" panose="020B0604030504040204" pitchFamily="34" charset="-128"/>
                <a:ea typeface="Meiryo UI" panose="020B0604030504040204" pitchFamily="34" charset="-128"/>
              </a:rPr>
              <a:t>※ </a:t>
            </a:r>
            <a:r>
              <a:rPr lang="ja-JP" altLang="en-US" sz="1600" b="0" i="0">
                <a:effectLst/>
                <a:latin typeface="Meiryo UI" panose="020B0604030504040204" pitchFamily="34" charset="-128"/>
                <a:ea typeface="Meiryo UI" panose="020B0604030504040204" pitchFamily="34" charset="-128"/>
              </a:rPr>
              <a:t>ほかにもフローチャート、状態遷移図、ガントチャート</a:t>
            </a:r>
            <a:r>
              <a:rPr lang="ja-JP" altLang="en-US" sz="1600">
                <a:latin typeface="Meiryo UI" panose="020B0604030504040204" pitchFamily="34" charset="-128"/>
                <a:ea typeface="Meiryo UI" panose="020B0604030504040204" pitchFamily="34" charset="-128"/>
              </a:rPr>
              <a:t>、エンティティ関連図、カスタマージャーニーマップ</a:t>
            </a:r>
            <a:br>
              <a:rPr lang="en-US" altLang="ja-JP" sz="1600" dirty="0">
                <a:latin typeface="Meiryo UI" panose="020B0604030504040204" pitchFamily="34" charset="-128"/>
                <a:ea typeface="Meiryo UI" panose="020B0604030504040204" pitchFamily="34" charset="-128"/>
              </a:rPr>
            </a:br>
            <a:r>
              <a:rPr lang="ja-JP" altLang="en-US" sz="1600">
                <a:latin typeface="Meiryo UI" panose="020B0604030504040204" pitchFamily="34" charset="-128"/>
                <a:ea typeface="Meiryo UI" panose="020B0604030504040204" pitchFamily="34" charset="-128"/>
              </a:rPr>
              <a:t>などさまざまなダイアグラムを表現できます。</a:t>
            </a:r>
            <a:endParaRPr lang="en-US" altLang="ja-JP" sz="1600" dirty="0">
              <a:latin typeface="Meiryo UI" panose="020B0604030504040204" pitchFamily="34" charset="-128"/>
              <a:ea typeface="Meiryo UI" panose="020B0604030504040204" pitchFamily="34" charset="-128"/>
            </a:endParaRPr>
          </a:p>
          <a:p>
            <a:r>
              <a:rPr lang="ja-JP" altLang="en-US" sz="1600">
                <a:latin typeface="Meiryo UI" panose="020B0604030504040204" pitchFamily="34" charset="-128"/>
                <a:ea typeface="Meiryo UI" panose="020B0604030504040204" pitchFamily="34" charset="-128"/>
              </a:rPr>
              <a:t>参考）</a:t>
            </a:r>
            <a:r>
              <a:rPr lang="en" altLang="ja-JP" sz="1600" dirty="0">
                <a:latin typeface="Meiryo UI" panose="020B0604030504040204" pitchFamily="34" charset="-128"/>
                <a:ea typeface="Meiryo UI" panose="020B0604030504040204" pitchFamily="34" charset="-128"/>
                <a:hlinkClick r:id="rId2"/>
              </a:rPr>
              <a:t>https://mermaid.js.org/intro/</a:t>
            </a:r>
            <a:r>
              <a:rPr lang="en" altLang="ja-JP" sz="1600" dirty="0">
                <a:latin typeface="Meiryo UI" panose="020B0604030504040204" pitchFamily="34" charset="-128"/>
                <a:ea typeface="Meiryo UI" panose="020B0604030504040204" pitchFamily="34" charset="-128"/>
              </a:rPr>
              <a:t> </a:t>
            </a:r>
            <a:r>
              <a:rPr lang="en-US" altLang="ja-JP" sz="1600" dirty="0">
                <a:latin typeface="Meiryo UI" panose="020B0604030504040204" pitchFamily="34" charset="-128"/>
                <a:ea typeface="Meiryo UI" panose="020B0604030504040204" pitchFamily="34" charset="-128"/>
              </a:rPr>
              <a:t> </a:t>
            </a:r>
            <a:endParaRPr lang="ja-JP" altLang="en-US" sz="1600">
              <a:latin typeface="Meiryo UI" panose="020B0604030504040204" pitchFamily="34" charset="-128"/>
              <a:ea typeface="Meiryo UI" panose="020B0604030504040204" pitchFamily="34" charset="-128"/>
            </a:endParaRPr>
          </a:p>
        </p:txBody>
      </p:sp>
      <p:sp>
        <p:nvSpPr>
          <p:cNvPr id="13" name="テキスト ボックス 12">
            <a:extLst>
              <a:ext uri="{FF2B5EF4-FFF2-40B4-BE49-F238E27FC236}">
                <a16:creationId xmlns:a16="http://schemas.microsoft.com/office/drawing/2014/main" id="{1A6C346D-FC81-2572-063A-2340D98EE539}"/>
              </a:ext>
            </a:extLst>
          </p:cNvPr>
          <p:cNvSpPr txBox="1"/>
          <p:nvPr/>
        </p:nvSpPr>
        <p:spPr>
          <a:xfrm>
            <a:off x="3419872" y="1763524"/>
            <a:ext cx="2088232" cy="369332"/>
          </a:xfrm>
          <a:prstGeom prst="rect">
            <a:avLst/>
          </a:prstGeom>
          <a:noFill/>
        </p:spPr>
        <p:txBody>
          <a:bodyPr wrap="square">
            <a:spAutoFit/>
          </a:bodyPr>
          <a:lstStyle/>
          <a:p>
            <a:pPr algn="l"/>
            <a:r>
              <a:rPr lang="ja-JP" altLang="en-US" b="1" i="0">
                <a:effectLst/>
                <a:latin typeface="-apple-system"/>
              </a:rPr>
              <a:t>シーケンス図</a:t>
            </a:r>
            <a:endParaRPr lang="en-US" altLang="ja-JP" b="1" i="0" dirty="0">
              <a:effectLst/>
              <a:latin typeface="-apple-system"/>
            </a:endParaRPr>
          </a:p>
        </p:txBody>
      </p:sp>
      <p:sp>
        <p:nvSpPr>
          <p:cNvPr id="18" name="テキスト ボックス 17">
            <a:extLst>
              <a:ext uri="{FF2B5EF4-FFF2-40B4-BE49-F238E27FC236}">
                <a16:creationId xmlns:a16="http://schemas.microsoft.com/office/drawing/2014/main" id="{B4CDDC4B-DB0C-2FE2-CAC7-CCAA78C53EAB}"/>
              </a:ext>
            </a:extLst>
          </p:cNvPr>
          <p:cNvSpPr txBox="1"/>
          <p:nvPr/>
        </p:nvSpPr>
        <p:spPr>
          <a:xfrm>
            <a:off x="808217" y="1763524"/>
            <a:ext cx="1437418" cy="369332"/>
          </a:xfrm>
          <a:prstGeom prst="rect">
            <a:avLst/>
          </a:prstGeom>
          <a:noFill/>
        </p:spPr>
        <p:txBody>
          <a:bodyPr wrap="square">
            <a:spAutoFit/>
          </a:bodyPr>
          <a:lstStyle/>
          <a:p>
            <a:pPr algn="l"/>
            <a:r>
              <a:rPr lang="ja-JP" altLang="en-US" b="1" i="0">
                <a:effectLst/>
                <a:latin typeface="-apple-system"/>
              </a:rPr>
              <a:t>クラス図</a:t>
            </a:r>
            <a:endParaRPr lang="en-US" altLang="ja-JP" b="1" i="0" dirty="0">
              <a:effectLst/>
              <a:latin typeface="-apple-system"/>
            </a:endParaRPr>
          </a:p>
        </p:txBody>
      </p:sp>
      <p:pic>
        <p:nvPicPr>
          <p:cNvPr id="27" name="図 26" descr="ダイアグラム&#10;&#10;自動的に生成された説明">
            <a:extLst>
              <a:ext uri="{FF2B5EF4-FFF2-40B4-BE49-F238E27FC236}">
                <a16:creationId xmlns:a16="http://schemas.microsoft.com/office/drawing/2014/main" id="{88F1844E-243A-7E9F-36BF-3D49586DA4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8217" y="2304819"/>
            <a:ext cx="2251615" cy="3356519"/>
          </a:xfrm>
          <a:prstGeom prst="rect">
            <a:avLst/>
          </a:prstGeom>
        </p:spPr>
      </p:pic>
      <p:pic>
        <p:nvPicPr>
          <p:cNvPr id="29" name="図 28" descr="テーブル&#10;&#10;自動的に生成された説明">
            <a:extLst>
              <a:ext uri="{FF2B5EF4-FFF2-40B4-BE49-F238E27FC236}">
                <a16:creationId xmlns:a16="http://schemas.microsoft.com/office/drawing/2014/main" id="{5A440EFF-83FD-371C-CE9E-F21C6A1D0A0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72780" y="2168619"/>
            <a:ext cx="4737348" cy="3535542"/>
          </a:xfrm>
          <a:prstGeom prst="rect">
            <a:avLst/>
          </a:prstGeom>
        </p:spPr>
      </p:pic>
    </p:spTree>
    <p:extLst>
      <p:ext uri="{BB962C8B-B14F-4D97-AF65-F5344CB8AC3E}">
        <p14:creationId xmlns:p14="http://schemas.microsoft.com/office/powerpoint/2010/main" val="2415941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59409-1612-D92A-B8EB-8B1883182817}"/>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0F0BE06-03CD-6127-D31B-AF089B23EFBD}"/>
              </a:ext>
            </a:extLst>
          </p:cNvPr>
          <p:cNvSpPr txBox="1">
            <a:spLocks/>
          </p:cNvSpPr>
          <p:nvPr/>
        </p:nvSpPr>
        <p:spPr>
          <a:xfrm>
            <a:off x="143372" y="44624"/>
            <a:ext cx="8893124" cy="720080"/>
          </a:xfrm>
          <a:prstGeom prst="rect">
            <a:avLst/>
          </a:prstGeom>
        </p:spPr>
        <p:txBody>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lang="en-US" altLang="ja-JP" sz="4400" b="1" dirty="0">
                <a:latin typeface="Meiryo UI" panose="020B0604030504040204" pitchFamily="34" charset="-128"/>
                <a:ea typeface="Meiryo UI" panose="020B0604030504040204" pitchFamily="34" charset="-128"/>
              </a:rPr>
              <a:t>3-4</a:t>
            </a:r>
            <a:r>
              <a:rPr kumimoji="1" lang="en-US" altLang="ja-JP" sz="4400" b="1" dirty="0">
                <a:latin typeface="Meiryo UI" panose="020B0604030504040204" pitchFamily="34" charset="-128"/>
                <a:ea typeface="Meiryo UI" panose="020B0604030504040204" pitchFamily="34" charset="-128"/>
              </a:rPr>
              <a:t>.</a:t>
            </a:r>
            <a:r>
              <a:rPr kumimoji="1" lang="ja-JP" altLang="en-US" sz="4400" b="1">
                <a:latin typeface="Meiryo UI" panose="020B0604030504040204" pitchFamily="34" charset="-128"/>
                <a:ea typeface="Meiryo UI" panose="020B0604030504040204" pitchFamily="34" charset="-128"/>
              </a:rPr>
              <a:t>要件とテストのトレーサビリティ</a:t>
            </a:r>
            <a:endParaRPr kumimoji="1" lang="ja-JP" altLang="en-US" sz="2400">
              <a:latin typeface="Meiryo UI" panose="020B0604030504040204" pitchFamily="34" charset="-128"/>
              <a:ea typeface="Meiryo UI" panose="020B0604030504040204" pitchFamily="34" charset="-128"/>
            </a:endParaRPr>
          </a:p>
        </p:txBody>
      </p:sp>
      <p:grpSp>
        <p:nvGrpSpPr>
          <p:cNvPr id="40" name="グループ化 39">
            <a:extLst>
              <a:ext uri="{FF2B5EF4-FFF2-40B4-BE49-F238E27FC236}">
                <a16:creationId xmlns:a16="http://schemas.microsoft.com/office/drawing/2014/main" id="{43954D7E-9B1B-7C17-128B-78E3A1590C02}"/>
              </a:ext>
            </a:extLst>
          </p:cNvPr>
          <p:cNvGrpSpPr/>
          <p:nvPr/>
        </p:nvGrpSpPr>
        <p:grpSpPr>
          <a:xfrm>
            <a:off x="323528" y="2348880"/>
            <a:ext cx="8496944" cy="4349687"/>
            <a:chOff x="323528" y="2103649"/>
            <a:chExt cx="8496944" cy="4349687"/>
          </a:xfrm>
        </p:grpSpPr>
        <p:grpSp>
          <p:nvGrpSpPr>
            <p:cNvPr id="29" name="グループ化 28">
              <a:extLst>
                <a:ext uri="{FF2B5EF4-FFF2-40B4-BE49-F238E27FC236}">
                  <a16:creationId xmlns:a16="http://schemas.microsoft.com/office/drawing/2014/main" id="{0274AD5B-385E-F7F3-313B-376E740BE7F7}"/>
                </a:ext>
              </a:extLst>
            </p:cNvPr>
            <p:cNvGrpSpPr/>
            <p:nvPr/>
          </p:nvGrpSpPr>
          <p:grpSpPr>
            <a:xfrm>
              <a:off x="1602818" y="3283019"/>
              <a:ext cx="6281550" cy="3170317"/>
              <a:chOff x="1547664" y="2850971"/>
              <a:chExt cx="6281550" cy="3170317"/>
            </a:xfrm>
          </p:grpSpPr>
          <p:cxnSp>
            <p:nvCxnSpPr>
              <p:cNvPr id="11" name="直線コネクタ 10">
                <a:extLst>
                  <a:ext uri="{FF2B5EF4-FFF2-40B4-BE49-F238E27FC236}">
                    <a16:creationId xmlns:a16="http://schemas.microsoft.com/office/drawing/2014/main" id="{517A7207-E69D-13C6-8E24-7F252002A216}"/>
                  </a:ext>
                </a:extLst>
              </p:cNvPr>
              <p:cNvCxnSpPr>
                <a:cxnSpLocks/>
              </p:cNvCxnSpPr>
              <p:nvPr/>
            </p:nvCxnSpPr>
            <p:spPr>
              <a:xfrm>
                <a:off x="1547664" y="2873731"/>
                <a:ext cx="2988332" cy="3147557"/>
              </a:xfrm>
              <a:prstGeom prst="line">
                <a:avLst/>
              </a:prstGeom>
              <a:ln w="76200">
                <a:solidFill>
                  <a:srgbClr val="0000FF"/>
                </a:solidFill>
              </a:ln>
              <a:effectLst/>
            </p:spPr>
            <p:style>
              <a:lnRef idx="2">
                <a:schemeClr val="dk1"/>
              </a:lnRef>
              <a:fillRef idx="0">
                <a:schemeClr val="dk1"/>
              </a:fillRef>
              <a:effectRef idx="1">
                <a:schemeClr val="dk1"/>
              </a:effectRef>
              <a:fontRef idx="minor">
                <a:schemeClr val="tx1"/>
              </a:fontRef>
            </p:style>
          </p:cxnSp>
          <p:cxnSp>
            <p:nvCxnSpPr>
              <p:cNvPr id="12" name="直線コネクタ 11">
                <a:extLst>
                  <a:ext uri="{FF2B5EF4-FFF2-40B4-BE49-F238E27FC236}">
                    <a16:creationId xmlns:a16="http://schemas.microsoft.com/office/drawing/2014/main" id="{A445E2CC-6B59-739A-E83B-477FEBF97CE7}"/>
                  </a:ext>
                </a:extLst>
              </p:cNvPr>
              <p:cNvCxnSpPr>
                <a:cxnSpLocks/>
              </p:cNvCxnSpPr>
              <p:nvPr/>
            </p:nvCxnSpPr>
            <p:spPr>
              <a:xfrm flipH="1">
                <a:off x="4535996" y="2850971"/>
                <a:ext cx="3293218" cy="3170317"/>
              </a:xfrm>
              <a:prstGeom prst="line">
                <a:avLst/>
              </a:prstGeom>
              <a:ln w="76200">
                <a:solidFill>
                  <a:srgbClr val="FF0000"/>
                </a:solidFill>
              </a:ln>
              <a:effectLst/>
            </p:spPr>
            <p:style>
              <a:lnRef idx="2">
                <a:schemeClr val="dk1"/>
              </a:lnRef>
              <a:fillRef idx="0">
                <a:schemeClr val="dk1"/>
              </a:fillRef>
              <a:effectRef idx="1">
                <a:schemeClr val="dk1"/>
              </a:effectRef>
              <a:fontRef idx="minor">
                <a:schemeClr val="tx1"/>
              </a:fontRef>
            </p:style>
          </p:cxnSp>
        </p:grpSp>
        <p:sp>
          <p:nvSpPr>
            <p:cNvPr id="21" name="テキスト ボックス 20">
              <a:extLst>
                <a:ext uri="{FF2B5EF4-FFF2-40B4-BE49-F238E27FC236}">
                  <a16:creationId xmlns:a16="http://schemas.microsoft.com/office/drawing/2014/main" id="{82F5EB87-A9A7-57C8-90F8-E416A8B05C46}"/>
                </a:ext>
              </a:extLst>
            </p:cNvPr>
            <p:cNvSpPr txBox="1"/>
            <p:nvPr/>
          </p:nvSpPr>
          <p:spPr>
            <a:xfrm>
              <a:off x="2303510" y="3521027"/>
              <a:ext cx="4625008" cy="646331"/>
            </a:xfrm>
            <a:prstGeom prst="rect">
              <a:avLst/>
            </a:prstGeom>
            <a:noFill/>
          </p:spPr>
          <p:txBody>
            <a:bodyPr wrap="square">
              <a:spAutoFit/>
            </a:bodyPr>
            <a:lstStyle/>
            <a:p>
              <a:pPr algn="ctr"/>
              <a:r>
                <a:rPr lang="ja-JP" altLang="en-US" sz="1800">
                  <a:latin typeface="Meiryo UI" panose="020B0604030504040204" pitchFamily="50" charset="-128"/>
                  <a:ea typeface="Meiryo UI" panose="020B0604030504040204" pitchFamily="50" charset="-128"/>
                </a:rPr>
                <a:t>要件定義通りに設計されて</a:t>
              </a:r>
              <a:br>
                <a:rPr lang="en-US" altLang="ja-JP" sz="1800" dirty="0">
                  <a:latin typeface="Meiryo UI" panose="020B0604030504040204" pitchFamily="50" charset="-128"/>
                  <a:ea typeface="Meiryo UI" panose="020B0604030504040204" pitchFamily="50" charset="-128"/>
                </a:rPr>
              </a:br>
              <a:r>
                <a:rPr lang="ja-JP" altLang="en-US" sz="1800">
                  <a:latin typeface="Meiryo UI" panose="020B0604030504040204" pitchFamily="50" charset="-128"/>
                  <a:ea typeface="Meiryo UI" panose="020B0604030504040204" pitchFamily="50" charset="-128"/>
                </a:rPr>
                <a:t>いることを確認する</a:t>
              </a:r>
              <a:endParaRPr lang="en-US" altLang="ja-JP" sz="1800" dirty="0">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D9A3EF84-2B34-32B2-B45E-8F58A991BAE0}"/>
                </a:ext>
              </a:extLst>
            </p:cNvPr>
            <p:cNvSpPr txBox="1"/>
            <p:nvPr/>
          </p:nvSpPr>
          <p:spPr>
            <a:xfrm>
              <a:off x="3281789" y="4828464"/>
              <a:ext cx="2802379" cy="646331"/>
            </a:xfrm>
            <a:prstGeom prst="rect">
              <a:avLst/>
            </a:prstGeom>
            <a:noFill/>
          </p:spPr>
          <p:txBody>
            <a:bodyPr wrap="square">
              <a:spAutoFit/>
            </a:bodyPr>
            <a:lstStyle/>
            <a:p>
              <a:pPr algn="ctr"/>
              <a:r>
                <a:rPr lang="ja-JP" altLang="en-US" sz="1800">
                  <a:latin typeface="Meiryo UI" panose="020B0604030504040204" pitchFamily="50" charset="-128"/>
                  <a:ea typeface="Meiryo UI" panose="020B0604030504040204" pitchFamily="50" charset="-128"/>
                </a:rPr>
                <a:t>設計通りに実装されて</a:t>
              </a:r>
              <a:br>
                <a:rPr lang="en-US" altLang="ja-JP" sz="1800" dirty="0">
                  <a:latin typeface="Meiryo UI" panose="020B0604030504040204" pitchFamily="50" charset="-128"/>
                  <a:ea typeface="Meiryo UI" panose="020B0604030504040204" pitchFamily="50" charset="-128"/>
                </a:rPr>
              </a:br>
              <a:r>
                <a:rPr lang="ja-JP" altLang="en-US" sz="1800">
                  <a:latin typeface="Meiryo UI" panose="020B0604030504040204" pitchFamily="50" charset="-128"/>
                  <a:ea typeface="Meiryo UI" panose="020B0604030504040204" pitchFamily="50" charset="-128"/>
                </a:rPr>
                <a:t>いることを確認</a:t>
              </a:r>
              <a:endParaRPr lang="en-US" altLang="ja-JP" sz="1800" dirty="0">
                <a:latin typeface="Meiryo UI" panose="020B0604030504040204" pitchFamily="50" charset="-128"/>
                <a:ea typeface="Meiryo UI" panose="020B0604030504040204" pitchFamily="50" charset="-128"/>
              </a:endParaRPr>
            </a:p>
          </p:txBody>
        </p:sp>
        <p:sp>
          <p:nvSpPr>
            <p:cNvPr id="30" name="角丸四角形 29">
              <a:extLst>
                <a:ext uri="{FF2B5EF4-FFF2-40B4-BE49-F238E27FC236}">
                  <a16:creationId xmlns:a16="http://schemas.microsoft.com/office/drawing/2014/main" id="{9F9B6AA2-BBA0-34C7-904C-88830D65F4F9}"/>
                </a:ext>
              </a:extLst>
            </p:cNvPr>
            <p:cNvSpPr/>
            <p:nvPr/>
          </p:nvSpPr>
          <p:spPr>
            <a:xfrm>
              <a:off x="323528" y="2702473"/>
              <a:ext cx="2126532" cy="648072"/>
            </a:xfrm>
            <a:prstGeom prst="roundRect">
              <a:avLst/>
            </a:prstGeom>
            <a:solidFill>
              <a:schemeClr val="bg1"/>
            </a:solid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a:solidFill>
                    <a:srgbClr val="0000FF"/>
                  </a:solidFill>
                </a:rPr>
                <a:t>要件定義</a:t>
              </a:r>
            </a:p>
          </p:txBody>
        </p:sp>
        <p:sp>
          <p:nvSpPr>
            <p:cNvPr id="31" name="角丸四角形 30">
              <a:extLst>
                <a:ext uri="{FF2B5EF4-FFF2-40B4-BE49-F238E27FC236}">
                  <a16:creationId xmlns:a16="http://schemas.microsoft.com/office/drawing/2014/main" id="{BC6F1EAC-272A-6438-1DAD-49D98C7D3743}"/>
                </a:ext>
              </a:extLst>
            </p:cNvPr>
            <p:cNvSpPr/>
            <p:nvPr/>
          </p:nvSpPr>
          <p:spPr>
            <a:xfrm>
              <a:off x="1221332" y="3933056"/>
              <a:ext cx="2126532" cy="648072"/>
            </a:xfrm>
            <a:prstGeom prst="roundRect">
              <a:avLst/>
            </a:prstGeom>
            <a:solidFill>
              <a:schemeClr val="bg1"/>
            </a:solid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a:solidFill>
                    <a:srgbClr val="0000FF"/>
                  </a:solidFill>
                </a:rPr>
                <a:t>設計</a:t>
              </a:r>
            </a:p>
          </p:txBody>
        </p:sp>
        <p:sp>
          <p:nvSpPr>
            <p:cNvPr id="32" name="角丸四角形 31">
              <a:extLst>
                <a:ext uri="{FF2B5EF4-FFF2-40B4-BE49-F238E27FC236}">
                  <a16:creationId xmlns:a16="http://schemas.microsoft.com/office/drawing/2014/main" id="{DE757C10-1CFA-2519-EC09-1C09BDC2E1A1}"/>
                </a:ext>
              </a:extLst>
            </p:cNvPr>
            <p:cNvSpPr/>
            <p:nvPr/>
          </p:nvSpPr>
          <p:spPr>
            <a:xfrm>
              <a:off x="2059314" y="5510785"/>
              <a:ext cx="2126532" cy="648072"/>
            </a:xfrm>
            <a:prstGeom prst="roundRect">
              <a:avLst/>
            </a:prstGeom>
            <a:solidFill>
              <a:schemeClr val="bg1"/>
            </a:solid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a:solidFill>
                    <a:srgbClr val="0000FF"/>
                  </a:solidFill>
                </a:rPr>
                <a:t>開発</a:t>
              </a:r>
              <a:endParaRPr kumimoji="1" lang="ja-JP" altLang="en-US">
                <a:solidFill>
                  <a:srgbClr val="0000FF"/>
                </a:solidFill>
              </a:endParaRPr>
            </a:p>
          </p:txBody>
        </p:sp>
        <p:sp>
          <p:nvSpPr>
            <p:cNvPr id="33" name="角丸四角形 32">
              <a:extLst>
                <a:ext uri="{FF2B5EF4-FFF2-40B4-BE49-F238E27FC236}">
                  <a16:creationId xmlns:a16="http://schemas.microsoft.com/office/drawing/2014/main" id="{FC4C9590-7493-155D-925E-37DFF8F4AD49}"/>
                </a:ext>
              </a:extLst>
            </p:cNvPr>
            <p:cNvSpPr/>
            <p:nvPr/>
          </p:nvSpPr>
          <p:spPr>
            <a:xfrm>
              <a:off x="5037756" y="5517232"/>
              <a:ext cx="2126532" cy="648072"/>
            </a:xfrm>
            <a:prstGeom prst="roundRect">
              <a:avLst/>
            </a:prstGeom>
            <a:solidFill>
              <a:schemeClr val="bg1"/>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a:solidFill>
                    <a:srgbClr val="FF0000"/>
                  </a:solidFill>
                </a:rPr>
                <a:t>単体・結合テスト</a:t>
              </a:r>
              <a:endParaRPr kumimoji="1" lang="ja-JP" altLang="en-US">
                <a:solidFill>
                  <a:srgbClr val="FF0000"/>
                </a:solidFill>
              </a:endParaRPr>
            </a:p>
          </p:txBody>
        </p:sp>
        <p:sp>
          <p:nvSpPr>
            <p:cNvPr id="34" name="角丸四角形 33">
              <a:extLst>
                <a:ext uri="{FF2B5EF4-FFF2-40B4-BE49-F238E27FC236}">
                  <a16:creationId xmlns:a16="http://schemas.microsoft.com/office/drawing/2014/main" id="{F4F7D5D1-6B7D-DD27-A8C9-9983B612559C}"/>
                </a:ext>
              </a:extLst>
            </p:cNvPr>
            <p:cNvSpPr/>
            <p:nvPr/>
          </p:nvSpPr>
          <p:spPr>
            <a:xfrm>
              <a:off x="5882823" y="3948035"/>
              <a:ext cx="2126532" cy="648072"/>
            </a:xfrm>
            <a:prstGeom prst="roundRect">
              <a:avLst/>
            </a:prstGeom>
            <a:solidFill>
              <a:schemeClr val="bg1"/>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a:solidFill>
                    <a:srgbClr val="FF0000"/>
                  </a:solidFill>
                </a:rPr>
                <a:t>統合テスト</a:t>
              </a:r>
              <a:endParaRPr kumimoji="1" lang="ja-JP" altLang="en-US">
                <a:solidFill>
                  <a:srgbClr val="FF0000"/>
                </a:solidFill>
              </a:endParaRPr>
            </a:p>
          </p:txBody>
        </p:sp>
        <p:sp>
          <p:nvSpPr>
            <p:cNvPr id="35" name="角丸四角形 34">
              <a:extLst>
                <a:ext uri="{FF2B5EF4-FFF2-40B4-BE49-F238E27FC236}">
                  <a16:creationId xmlns:a16="http://schemas.microsoft.com/office/drawing/2014/main" id="{1EEB204C-8DF0-51CE-D9E1-4FF1E08E3D3E}"/>
                </a:ext>
              </a:extLst>
            </p:cNvPr>
            <p:cNvSpPr/>
            <p:nvPr/>
          </p:nvSpPr>
          <p:spPr>
            <a:xfrm>
              <a:off x="6693940" y="2700508"/>
              <a:ext cx="2126532" cy="648072"/>
            </a:xfrm>
            <a:prstGeom prst="roundRect">
              <a:avLst/>
            </a:prstGeom>
            <a:solidFill>
              <a:schemeClr val="bg1"/>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a:solidFill>
                    <a:srgbClr val="FF0000"/>
                  </a:solidFill>
                </a:rPr>
                <a:t>受入テスト</a:t>
              </a:r>
              <a:endParaRPr kumimoji="1" lang="ja-JP" altLang="en-US">
                <a:solidFill>
                  <a:srgbClr val="FF0000"/>
                </a:solidFill>
              </a:endParaRPr>
            </a:p>
          </p:txBody>
        </p:sp>
        <p:sp>
          <p:nvSpPr>
            <p:cNvPr id="36" name="左右矢印 35">
              <a:extLst>
                <a:ext uri="{FF2B5EF4-FFF2-40B4-BE49-F238E27FC236}">
                  <a16:creationId xmlns:a16="http://schemas.microsoft.com/office/drawing/2014/main" id="{E7915528-929A-15BC-739F-A4C272CDBA38}"/>
                </a:ext>
              </a:extLst>
            </p:cNvPr>
            <p:cNvSpPr/>
            <p:nvPr/>
          </p:nvSpPr>
          <p:spPr>
            <a:xfrm>
              <a:off x="2780227" y="2767698"/>
              <a:ext cx="3672408" cy="502091"/>
            </a:xfrm>
            <a:prstGeom prst="lef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左右矢印 36">
              <a:extLst>
                <a:ext uri="{FF2B5EF4-FFF2-40B4-BE49-F238E27FC236}">
                  <a16:creationId xmlns:a16="http://schemas.microsoft.com/office/drawing/2014/main" id="{D63414A8-A1B6-55F9-8DB8-1283DDE67ABE}"/>
                </a:ext>
              </a:extLst>
            </p:cNvPr>
            <p:cNvSpPr/>
            <p:nvPr/>
          </p:nvSpPr>
          <p:spPr>
            <a:xfrm>
              <a:off x="3482306" y="4101797"/>
              <a:ext cx="2268250" cy="502091"/>
            </a:xfrm>
            <a:prstGeom prst="lef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8" name="左右矢印 37">
              <a:extLst>
                <a:ext uri="{FF2B5EF4-FFF2-40B4-BE49-F238E27FC236}">
                  <a16:creationId xmlns:a16="http://schemas.microsoft.com/office/drawing/2014/main" id="{62D1E6AA-DAED-96AD-72D3-DF5D7ABC16FE}"/>
                </a:ext>
              </a:extLst>
            </p:cNvPr>
            <p:cNvSpPr/>
            <p:nvPr/>
          </p:nvSpPr>
          <p:spPr>
            <a:xfrm>
              <a:off x="4219468" y="5583775"/>
              <a:ext cx="793926" cy="502091"/>
            </a:xfrm>
            <a:prstGeom prst="lef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3A8E349D-97D1-468E-3730-12F04BCBB3E2}"/>
                </a:ext>
              </a:extLst>
            </p:cNvPr>
            <p:cNvSpPr txBox="1"/>
            <p:nvPr/>
          </p:nvSpPr>
          <p:spPr>
            <a:xfrm>
              <a:off x="2186628" y="2103649"/>
              <a:ext cx="4625008" cy="646331"/>
            </a:xfrm>
            <a:prstGeom prst="rect">
              <a:avLst/>
            </a:prstGeom>
            <a:noFill/>
          </p:spPr>
          <p:txBody>
            <a:bodyPr wrap="square">
              <a:spAutoFit/>
            </a:bodyPr>
            <a:lstStyle/>
            <a:p>
              <a:pPr algn="ctr"/>
              <a:r>
                <a:rPr lang="ja-JP" altLang="en-US" sz="1800">
                  <a:latin typeface="Meiryo UI" panose="020B0604030504040204" pitchFamily="50" charset="-128"/>
                  <a:ea typeface="Meiryo UI" panose="020B0604030504040204" pitchFamily="50" charset="-128"/>
                </a:rPr>
                <a:t>プロジェクト計画通りに要件定義され</a:t>
              </a:r>
              <a:endParaRPr lang="en-US" altLang="ja-JP" sz="1800" dirty="0">
                <a:latin typeface="Meiryo UI" panose="020B0604030504040204" pitchFamily="50" charset="-128"/>
                <a:ea typeface="Meiryo UI" panose="020B0604030504040204" pitchFamily="50" charset="-128"/>
              </a:endParaRPr>
            </a:p>
            <a:p>
              <a:pPr algn="ctr"/>
              <a:r>
                <a:rPr lang="ja-JP" altLang="en-US">
                  <a:latin typeface="Meiryo UI" panose="020B0604030504040204" pitchFamily="50" charset="-128"/>
                  <a:ea typeface="Meiryo UI" panose="020B0604030504040204" pitchFamily="50" charset="-128"/>
                </a:rPr>
                <a:t>システム化され</a:t>
              </a:r>
              <a:r>
                <a:rPr lang="ja-JP" altLang="en-US" sz="1800">
                  <a:latin typeface="Meiryo UI" panose="020B0604030504040204" pitchFamily="50" charset="-128"/>
                  <a:ea typeface="Meiryo UI" panose="020B0604030504040204" pitchFamily="50" charset="-128"/>
                </a:rPr>
                <a:t>ていることを確認</a:t>
              </a:r>
              <a:endParaRPr lang="ja-JP" altLang="en-US"/>
            </a:p>
          </p:txBody>
        </p:sp>
      </p:grpSp>
      <p:sp>
        <p:nvSpPr>
          <p:cNvPr id="41" name="テキスト ボックス 40">
            <a:extLst>
              <a:ext uri="{FF2B5EF4-FFF2-40B4-BE49-F238E27FC236}">
                <a16:creationId xmlns:a16="http://schemas.microsoft.com/office/drawing/2014/main" id="{BD457D11-03BF-D693-9DB6-DAB51D912329}"/>
              </a:ext>
            </a:extLst>
          </p:cNvPr>
          <p:cNvSpPr txBox="1"/>
          <p:nvPr/>
        </p:nvSpPr>
        <p:spPr>
          <a:xfrm>
            <a:off x="125438" y="787141"/>
            <a:ext cx="8893124" cy="147732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a:t>要件は設計へと詳細化され、矛盾なく稼働するプログラムコードに翻訳されます。</a:t>
            </a:r>
            <a:endParaRPr kumimoji="1" lang="en-US" altLang="ja-JP" dirty="0"/>
          </a:p>
          <a:p>
            <a:pPr marL="285750" indent="-285750">
              <a:buFont typeface="Arial" panose="020B0604020202020204" pitchFamily="34" charset="0"/>
              <a:buChar char="•"/>
            </a:pPr>
            <a:r>
              <a:rPr kumimoji="1" lang="ja-JP" altLang="en-US"/>
              <a:t>プログラムコードはモジュールやコンポーネント単位でテストされ、システムとして統合して稼働するかが確認され、業務として稼働するか受入テストされます。</a:t>
            </a:r>
            <a:endParaRPr kumimoji="1" lang="en-US" altLang="ja-JP" dirty="0"/>
          </a:p>
          <a:p>
            <a:pPr marL="285750" indent="-285750">
              <a:buFont typeface="Arial" panose="020B0604020202020204" pitchFamily="34" charset="0"/>
              <a:buChar char="•"/>
            </a:pPr>
            <a:r>
              <a:rPr lang="ja-JP" altLang="en-US"/>
              <a:t>要件とテストは対応関係にあるため、テストで問題になったコードがどの要件と紐づくかトレースできることが重要です。それは機能追加の際にも役立ちます。</a:t>
            </a:r>
            <a:endParaRPr kumimoji="1" lang="ja-JP" altLang="en-US"/>
          </a:p>
        </p:txBody>
      </p:sp>
    </p:spTree>
    <p:extLst>
      <p:ext uri="{BB962C8B-B14F-4D97-AF65-F5344CB8AC3E}">
        <p14:creationId xmlns:p14="http://schemas.microsoft.com/office/powerpoint/2010/main" val="4124138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D250D-80B4-DE9A-A168-50D0794F14EF}"/>
            </a:ext>
          </a:extLst>
        </p:cNvPr>
        <p:cNvGrpSpPr/>
        <p:nvPr/>
      </p:nvGrpSpPr>
      <p:grpSpPr>
        <a:xfrm>
          <a:off x="0" y="0"/>
          <a:ext cx="0" cy="0"/>
          <a:chOff x="0" y="0"/>
          <a:chExt cx="0" cy="0"/>
        </a:xfrm>
      </p:grpSpPr>
      <p:pic>
        <p:nvPicPr>
          <p:cNvPr id="5" name="図 4" descr="テレビゲームの一場面&#10;&#10;中程度の精度で自動的に生成された説明">
            <a:extLst>
              <a:ext uri="{FF2B5EF4-FFF2-40B4-BE49-F238E27FC236}">
                <a16:creationId xmlns:a16="http://schemas.microsoft.com/office/drawing/2014/main" id="{5A7E98D4-5528-0316-163A-8EBE356C5A7F}"/>
              </a:ext>
            </a:extLst>
          </p:cNvPr>
          <p:cNvPicPr>
            <a:picLocks noChangeAspect="1"/>
          </p:cNvPicPr>
          <p:nvPr/>
        </p:nvPicPr>
        <p:blipFill rotWithShape="1">
          <a:blip r:embed="rId2" cstate="email">
            <a:alphaModFix/>
            <a:extLst>
              <a:ext uri="{28A0092B-C50C-407E-A947-70E740481C1C}">
                <a14:useLocalDpi xmlns:a14="http://schemas.microsoft.com/office/drawing/2010/main"/>
              </a:ext>
            </a:extLst>
          </a:blip>
          <a:srcRect/>
          <a:stretch/>
        </p:blipFill>
        <p:spPr>
          <a:xfrm>
            <a:off x="0" y="1"/>
            <a:ext cx="9144000" cy="6857999"/>
          </a:xfrm>
          <a:prstGeom prst="rect">
            <a:avLst/>
          </a:prstGeom>
        </p:spPr>
      </p:pic>
      <p:sp>
        <p:nvSpPr>
          <p:cNvPr id="6" name="正方形/長方形 5">
            <a:extLst>
              <a:ext uri="{FF2B5EF4-FFF2-40B4-BE49-F238E27FC236}">
                <a16:creationId xmlns:a16="http://schemas.microsoft.com/office/drawing/2014/main" id="{360AD07E-89B6-EB2F-141C-D62DC4ECA581}"/>
              </a:ext>
            </a:extLst>
          </p:cNvPr>
          <p:cNvSpPr/>
          <p:nvPr/>
        </p:nvSpPr>
        <p:spPr>
          <a:xfrm>
            <a:off x="0" y="620688"/>
            <a:ext cx="9144000" cy="1728192"/>
          </a:xfrm>
          <a:prstGeom prst="rect">
            <a:avLst/>
          </a:prstGeom>
          <a:solidFill>
            <a:srgbClr val="07171B"/>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5400" b="1" kern="0" dirty="0">
                <a:solidFill>
                  <a:schemeClr val="bg1"/>
                </a:solidFill>
                <a:latin typeface="Meiryo UI" panose="020B0604030504040204" pitchFamily="34" charset="-128"/>
                <a:ea typeface="Meiryo UI" panose="020B0604030504040204" pitchFamily="34" charset="-128"/>
              </a:rPr>
              <a:t>3.</a:t>
            </a:r>
            <a:r>
              <a:rPr lang="ja-JP" altLang="en-US" sz="5400" b="1" kern="0">
                <a:solidFill>
                  <a:schemeClr val="bg1"/>
                </a:solidFill>
                <a:latin typeface="Meiryo UI" panose="020B0604030504040204" pitchFamily="34" charset="-128"/>
                <a:ea typeface="Meiryo UI" panose="020B0604030504040204" pitchFamily="34" charset="-128"/>
              </a:rPr>
              <a:t>開発ハンズオン</a:t>
            </a:r>
            <a:endParaRPr kumimoji="1" lang="ja-JP" altLang="en-US" sz="5400" b="1">
              <a:latin typeface="Meiryo UI" panose="020B0604030504040204" pitchFamily="34" charset="-128"/>
              <a:ea typeface="Meiryo UI" panose="020B0604030504040204" pitchFamily="34" charset="-128"/>
            </a:endParaRPr>
          </a:p>
        </p:txBody>
      </p:sp>
      <p:sp>
        <p:nvSpPr>
          <p:cNvPr id="7" name="正方形/長方形 6">
            <a:extLst>
              <a:ext uri="{FF2B5EF4-FFF2-40B4-BE49-F238E27FC236}">
                <a16:creationId xmlns:a16="http://schemas.microsoft.com/office/drawing/2014/main" id="{9D630BD6-A6D3-DD05-C26D-A163DBBBE775}"/>
              </a:ext>
            </a:extLst>
          </p:cNvPr>
          <p:cNvSpPr/>
          <p:nvPr/>
        </p:nvSpPr>
        <p:spPr>
          <a:xfrm>
            <a:off x="683568" y="4221088"/>
            <a:ext cx="7848872" cy="18722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720000" rIns="720000" rtlCol="0" anchor="ctr"/>
          <a:lstStyle/>
          <a:p>
            <a:r>
              <a:rPr kumimoji="1" lang="ja-JP" altLang="en-US" sz="2400">
                <a:solidFill>
                  <a:schemeClr val="tx1"/>
                </a:solidFill>
                <a:latin typeface="Meiryo UI" panose="020B0604030504040204" pitchFamily="34" charset="-128"/>
                <a:ea typeface="Meiryo UI" panose="020B0604030504040204" pitchFamily="34" charset="-128"/>
              </a:rPr>
              <a:t>下記</a:t>
            </a:r>
            <a:r>
              <a:rPr kumimoji="1" lang="en-US" altLang="ja-JP" sz="2400" dirty="0">
                <a:solidFill>
                  <a:schemeClr val="tx1"/>
                </a:solidFill>
                <a:latin typeface="Meiryo UI" panose="020B0604030504040204" pitchFamily="34" charset="-128"/>
                <a:ea typeface="Meiryo UI" panose="020B0604030504040204" pitchFamily="34" charset="-128"/>
              </a:rPr>
              <a:t>GitHub</a:t>
            </a:r>
            <a:r>
              <a:rPr kumimoji="1" lang="ja-JP" altLang="en-US" sz="2400">
                <a:solidFill>
                  <a:schemeClr val="tx1"/>
                </a:solidFill>
                <a:latin typeface="Meiryo UI" panose="020B0604030504040204" pitchFamily="34" charset="-128"/>
                <a:ea typeface="Meiryo UI" panose="020B0604030504040204" pitchFamily="34" charset="-128"/>
              </a:rPr>
              <a:t>サイトにアクセスし、「</a:t>
            </a:r>
            <a:r>
              <a:rPr lang="en-US" altLang="ja-JP" sz="2400" dirty="0">
                <a:solidFill>
                  <a:schemeClr val="tx1"/>
                </a:solidFill>
                <a:latin typeface="Meiryo UI" panose="020B0604030504040204" pitchFamily="34" charset="-128"/>
                <a:ea typeface="Meiryo UI" panose="020B0604030504040204" pitchFamily="34" charset="-128"/>
              </a:rPr>
              <a:t>2</a:t>
            </a:r>
            <a:r>
              <a:rPr lang="en-US" altLang="ja-JP" sz="2400" i="0" dirty="0">
                <a:solidFill>
                  <a:schemeClr val="tx1"/>
                </a:solidFill>
                <a:effectLst/>
                <a:latin typeface="Meiryo UI" panose="020B0604030504040204" pitchFamily="34" charset="-128"/>
                <a:ea typeface="Meiryo UI" panose="020B0604030504040204" pitchFamily="34" charset="-128"/>
              </a:rPr>
              <a:t>.</a:t>
            </a:r>
            <a:r>
              <a:rPr lang="ja-JP" altLang="en-US" sz="2400" i="0">
                <a:solidFill>
                  <a:schemeClr val="tx1"/>
                </a:solidFill>
                <a:effectLst/>
                <a:latin typeface="Meiryo UI" panose="020B0604030504040204" pitchFamily="34" charset="-128"/>
                <a:ea typeface="Meiryo UI" panose="020B0604030504040204" pitchFamily="34" charset="-128"/>
              </a:rPr>
              <a:t>学習</a:t>
            </a:r>
            <a:r>
              <a:rPr kumimoji="1" lang="ja-JP" altLang="en-US" sz="2400">
                <a:solidFill>
                  <a:schemeClr val="tx1"/>
                </a:solidFill>
                <a:latin typeface="Meiryo UI" panose="020B0604030504040204" pitchFamily="34" charset="-128"/>
                <a:ea typeface="Meiryo UI" panose="020B0604030504040204" pitchFamily="34" charset="-128"/>
              </a:rPr>
              <a:t>」「</a:t>
            </a:r>
            <a:r>
              <a:rPr kumimoji="1" lang="en-US" altLang="ja-JP" sz="2400" dirty="0">
                <a:solidFill>
                  <a:schemeClr val="tx1"/>
                </a:solidFill>
                <a:latin typeface="Meiryo UI" panose="020B0604030504040204" pitchFamily="34" charset="-128"/>
                <a:ea typeface="Meiryo UI" panose="020B0604030504040204" pitchFamily="34" charset="-128"/>
              </a:rPr>
              <a:t>3.</a:t>
            </a:r>
            <a:r>
              <a:rPr kumimoji="1" lang="ja-JP" altLang="en-US" sz="2400">
                <a:solidFill>
                  <a:schemeClr val="tx1"/>
                </a:solidFill>
                <a:latin typeface="Meiryo UI" panose="020B0604030504040204" pitchFamily="34" charset="-128"/>
                <a:ea typeface="Meiryo UI" panose="020B0604030504040204" pitchFamily="34" charset="-128"/>
              </a:rPr>
              <a:t>要件定義」「</a:t>
            </a:r>
            <a:r>
              <a:rPr kumimoji="1" lang="en-US" altLang="ja-JP" sz="2400" dirty="0">
                <a:solidFill>
                  <a:schemeClr val="tx1"/>
                </a:solidFill>
                <a:latin typeface="Meiryo UI" panose="020B0604030504040204" pitchFamily="34" charset="-128"/>
                <a:ea typeface="Meiryo UI" panose="020B0604030504040204" pitchFamily="34" charset="-128"/>
              </a:rPr>
              <a:t>4.</a:t>
            </a:r>
            <a:r>
              <a:rPr kumimoji="1" lang="ja-JP" altLang="en-US" sz="2400">
                <a:solidFill>
                  <a:schemeClr val="tx1"/>
                </a:solidFill>
                <a:latin typeface="Meiryo UI" panose="020B0604030504040204" pitchFamily="34" charset="-128"/>
                <a:ea typeface="Meiryo UI" panose="020B0604030504040204" pitchFamily="34" charset="-128"/>
              </a:rPr>
              <a:t>設計と実装」「</a:t>
            </a:r>
            <a:r>
              <a:rPr kumimoji="1" lang="en-US" altLang="ja-JP" sz="2400" dirty="0">
                <a:solidFill>
                  <a:schemeClr val="tx1"/>
                </a:solidFill>
                <a:latin typeface="Meiryo UI" panose="020B0604030504040204" pitchFamily="34" charset="-128"/>
                <a:ea typeface="Meiryo UI" panose="020B0604030504040204" pitchFamily="34" charset="-128"/>
              </a:rPr>
              <a:t>5.</a:t>
            </a:r>
            <a:r>
              <a:rPr kumimoji="1" lang="ja-JP" altLang="en-US" sz="2400">
                <a:solidFill>
                  <a:schemeClr val="tx1"/>
                </a:solidFill>
                <a:latin typeface="Meiryo UI" panose="020B0604030504040204" pitchFamily="34" charset="-128"/>
                <a:ea typeface="Meiryo UI" panose="020B0604030504040204" pitchFamily="34" charset="-128"/>
              </a:rPr>
              <a:t>テスト」の内容を実施ます。</a:t>
            </a:r>
            <a:r>
              <a:rPr kumimoji="1" lang="en" altLang="ja-JP" sz="2000" dirty="0">
                <a:solidFill>
                  <a:schemeClr val="tx1"/>
                </a:solidFill>
                <a:hlinkClick r:id="rId3"/>
              </a:rPr>
              <a:t>https://github.com/david3080/favapp</a:t>
            </a:r>
            <a:r>
              <a:rPr kumimoji="1" lang="en" altLang="ja-JP" sz="2000" dirty="0">
                <a:solidFill>
                  <a:schemeClr val="tx1"/>
                </a:solidFill>
              </a:rPr>
              <a:t> </a:t>
            </a:r>
            <a:endParaRPr kumimoji="1" lang="ja-JP" altLang="en-US" sz="2000">
              <a:solidFill>
                <a:schemeClr val="tx1"/>
              </a:solidFill>
            </a:endParaRPr>
          </a:p>
        </p:txBody>
      </p:sp>
    </p:spTree>
    <p:extLst>
      <p:ext uri="{BB962C8B-B14F-4D97-AF65-F5344CB8AC3E}">
        <p14:creationId xmlns:p14="http://schemas.microsoft.com/office/powerpoint/2010/main" val="3370245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D03FE-D234-E0ED-9B4C-E3FC6F249278}"/>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91B5EEE-0676-5B25-FB62-559F30D58013}"/>
              </a:ext>
            </a:extLst>
          </p:cNvPr>
          <p:cNvSpPr txBox="1">
            <a:spLocks/>
          </p:cNvSpPr>
          <p:nvPr/>
        </p:nvSpPr>
        <p:spPr>
          <a:xfrm>
            <a:off x="317543" y="366501"/>
            <a:ext cx="6912768" cy="720080"/>
          </a:xfrm>
          <a:prstGeom prst="rect">
            <a:avLst/>
          </a:prstGeom>
        </p:spPr>
        <p:txBody>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lang="en-US" altLang="ja-JP" sz="4400" b="1" dirty="0">
                <a:latin typeface="Meiryo UI" panose="020B0604030504040204" pitchFamily="34" charset="-128"/>
                <a:ea typeface="Meiryo UI" panose="020B0604030504040204" pitchFamily="34" charset="-128"/>
              </a:rPr>
              <a:t>4.</a:t>
            </a:r>
            <a:r>
              <a:rPr lang="ja-JP" altLang="en-US" sz="4400" b="1">
                <a:latin typeface="Meiryo UI" panose="020B0604030504040204" pitchFamily="34" charset="-128"/>
                <a:ea typeface="Meiryo UI" panose="020B0604030504040204" pitchFamily="34" charset="-128"/>
              </a:rPr>
              <a:t>まとめと振り返り</a:t>
            </a:r>
            <a:endParaRPr kumimoji="1" lang="ja-JP" altLang="en-US" sz="2400">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459818A9-BABB-8AF7-C559-49559987DBD7}"/>
              </a:ext>
            </a:extLst>
          </p:cNvPr>
          <p:cNvSpPr txBox="1"/>
          <p:nvPr/>
        </p:nvSpPr>
        <p:spPr>
          <a:xfrm>
            <a:off x="406489" y="1268760"/>
            <a:ext cx="8331022" cy="5016758"/>
          </a:xfrm>
          <a:prstGeom prst="rect">
            <a:avLst/>
          </a:prstGeom>
          <a:noFill/>
        </p:spPr>
        <p:txBody>
          <a:bodyPr wrap="square" rtlCol="0">
            <a:spAutoFit/>
          </a:bodyPr>
          <a:lstStyle/>
          <a:p>
            <a:pPr marL="457200" indent="-457200">
              <a:buFont typeface="Arial" panose="020B0604020202020204" pitchFamily="34" charset="0"/>
              <a:buChar char="•"/>
            </a:pPr>
            <a:r>
              <a:rPr kumimoji="1" lang="ja-JP" altLang="en-US" sz="3200"/>
              <a:t>本研修では大規模言語モデルの基本と</a:t>
            </a:r>
            <a:r>
              <a:rPr kumimoji="1" lang="en-US" altLang="ja-JP" sz="3200" dirty="0"/>
              <a:t>Cursor</a:t>
            </a:r>
            <a:r>
              <a:rPr kumimoji="1" lang="ja-JP" altLang="en-US" sz="3200"/>
              <a:t>を使った</a:t>
            </a:r>
            <a:r>
              <a:rPr kumimoji="1" lang="en-US" altLang="ja-JP" sz="3200" dirty="0"/>
              <a:t>AI</a:t>
            </a:r>
            <a:r>
              <a:rPr kumimoji="1" lang="ja-JP" altLang="en-US" sz="3200"/>
              <a:t>による機能要件の</a:t>
            </a:r>
            <a:br>
              <a:rPr kumimoji="1" lang="en-US" altLang="ja-JP" sz="3200" dirty="0"/>
            </a:br>
            <a:r>
              <a:rPr kumimoji="1" lang="ja-JP" altLang="en-US" sz="3200"/>
              <a:t>詳細化と設計開発、単体テストの自動</a:t>
            </a:r>
            <a:br>
              <a:rPr kumimoji="1" lang="en-US" altLang="ja-JP" sz="3200" dirty="0"/>
            </a:br>
            <a:r>
              <a:rPr kumimoji="1" lang="ja-JP" altLang="en-US" sz="3200"/>
              <a:t>生成といった作業を通して</a:t>
            </a:r>
            <a:r>
              <a:rPr lang="ja-JP" altLang="en-US" sz="3200" i="0">
                <a:solidFill>
                  <a:srgbClr val="222222"/>
                </a:solidFill>
                <a:effectLst/>
                <a:latin typeface="Meiryo UI" panose="020B0604030504040204" pitchFamily="34" charset="-128"/>
                <a:ea typeface="Meiryo UI" panose="020B0604030504040204" pitchFamily="34" charset="-128"/>
              </a:rPr>
              <a:t>大規模言語</a:t>
            </a:r>
            <a:br>
              <a:rPr lang="en-US" altLang="ja-JP" sz="3200" i="0" dirty="0">
                <a:solidFill>
                  <a:srgbClr val="222222"/>
                </a:solidFill>
                <a:effectLst/>
                <a:latin typeface="Meiryo UI" panose="020B0604030504040204" pitchFamily="34" charset="-128"/>
                <a:ea typeface="Meiryo UI" panose="020B0604030504040204" pitchFamily="34" charset="-128"/>
              </a:rPr>
            </a:br>
            <a:r>
              <a:rPr lang="ja-JP" altLang="en-US" sz="3200" i="0">
                <a:solidFill>
                  <a:srgbClr val="222222"/>
                </a:solidFill>
                <a:effectLst/>
                <a:latin typeface="Meiryo UI" panose="020B0604030504040204" pitchFamily="34" charset="-128"/>
                <a:ea typeface="Meiryo UI" panose="020B0604030504040204" pitchFamily="34" charset="-128"/>
              </a:rPr>
              <a:t>モデルを応用したソフトウェア開発を学びました。</a:t>
            </a:r>
            <a:endParaRPr lang="en-US" altLang="ja-JP" sz="3200" i="0" dirty="0">
              <a:solidFill>
                <a:srgbClr val="222222"/>
              </a:solidFill>
              <a:effectLst/>
              <a:latin typeface="Meiryo UI" panose="020B0604030504040204" pitchFamily="34" charset="-128"/>
              <a:ea typeface="Meiryo UI" panose="020B0604030504040204" pitchFamily="34" charset="-128"/>
            </a:endParaRPr>
          </a:p>
          <a:p>
            <a:pPr marL="457200" indent="-457200">
              <a:buFont typeface="Arial" panose="020B0604020202020204" pitchFamily="34" charset="0"/>
              <a:buChar char="•"/>
            </a:pPr>
            <a:r>
              <a:rPr kumimoji="1" lang="ja-JP" altLang="en-US" sz="3200">
                <a:solidFill>
                  <a:srgbClr val="222222"/>
                </a:solidFill>
                <a:latin typeface="Meiryo UI" panose="020B0604030504040204" pitchFamily="34" charset="-128"/>
                <a:ea typeface="Meiryo UI" panose="020B0604030504040204" pitchFamily="34" charset="-128"/>
              </a:rPr>
              <a:t>テーマがデータベース連携を伴わない</a:t>
            </a:r>
            <a:r>
              <a:rPr kumimoji="1" lang="en-US" altLang="ja-JP" sz="3200" dirty="0">
                <a:solidFill>
                  <a:srgbClr val="222222"/>
                </a:solidFill>
                <a:latin typeface="Meiryo UI" panose="020B0604030504040204" pitchFamily="34" charset="-128"/>
                <a:ea typeface="Meiryo UI" panose="020B0604030504040204" pitchFamily="34" charset="-128"/>
              </a:rPr>
              <a:t>Flutter</a:t>
            </a:r>
            <a:r>
              <a:rPr kumimoji="1" lang="ja-JP" altLang="en-US" sz="3200">
                <a:solidFill>
                  <a:srgbClr val="222222"/>
                </a:solidFill>
                <a:latin typeface="Meiryo UI" panose="020B0604030504040204" pitchFamily="34" charset="-128"/>
                <a:ea typeface="Meiryo UI" panose="020B0604030504040204" pitchFamily="34" charset="-128"/>
              </a:rPr>
              <a:t>に</a:t>
            </a:r>
            <a:br>
              <a:rPr kumimoji="1" lang="en-US" altLang="ja-JP" sz="3200" dirty="0">
                <a:solidFill>
                  <a:srgbClr val="222222"/>
                </a:solidFill>
                <a:latin typeface="Meiryo UI" panose="020B0604030504040204" pitchFamily="34" charset="-128"/>
                <a:ea typeface="Meiryo UI" panose="020B0604030504040204" pitchFamily="34" charset="-128"/>
              </a:rPr>
            </a:br>
            <a:r>
              <a:rPr kumimoji="1" lang="ja-JP" altLang="en-US" sz="3200">
                <a:solidFill>
                  <a:srgbClr val="222222"/>
                </a:solidFill>
                <a:latin typeface="Meiryo UI" panose="020B0604030504040204" pitchFamily="34" charset="-128"/>
                <a:ea typeface="Meiryo UI" panose="020B0604030504040204" pitchFamily="34" charset="-128"/>
              </a:rPr>
              <a:t>よる簡単なアプリ開発であったため、今後の</a:t>
            </a:r>
            <a:br>
              <a:rPr kumimoji="1" lang="en-US" altLang="ja-JP" sz="3200" dirty="0">
                <a:solidFill>
                  <a:srgbClr val="222222"/>
                </a:solidFill>
                <a:latin typeface="Meiryo UI" panose="020B0604030504040204" pitchFamily="34" charset="-128"/>
                <a:ea typeface="Meiryo UI" panose="020B0604030504040204" pitchFamily="34" charset="-128"/>
              </a:rPr>
            </a:br>
            <a:r>
              <a:rPr kumimoji="1" lang="ja-JP" altLang="en-US" sz="3200">
                <a:solidFill>
                  <a:srgbClr val="222222"/>
                </a:solidFill>
                <a:latin typeface="Meiryo UI" panose="020B0604030504040204" pitchFamily="34" charset="-128"/>
                <a:ea typeface="Meiryo UI" panose="020B0604030504040204" pitchFamily="34" charset="-128"/>
              </a:rPr>
              <a:t>ステップとしては御社で採用している開発言語やフレームワークに適用した方法を模索されると</a:t>
            </a:r>
            <a:br>
              <a:rPr kumimoji="1" lang="en-US" altLang="ja-JP" sz="3200" dirty="0">
                <a:solidFill>
                  <a:srgbClr val="222222"/>
                </a:solidFill>
                <a:latin typeface="Meiryo UI" panose="020B0604030504040204" pitchFamily="34" charset="-128"/>
                <a:ea typeface="Meiryo UI" panose="020B0604030504040204" pitchFamily="34" charset="-128"/>
              </a:rPr>
            </a:br>
            <a:r>
              <a:rPr kumimoji="1" lang="ja-JP" altLang="en-US" sz="3200">
                <a:solidFill>
                  <a:srgbClr val="222222"/>
                </a:solidFill>
                <a:latin typeface="Meiryo UI" panose="020B0604030504040204" pitchFamily="34" charset="-128"/>
                <a:ea typeface="Meiryo UI" panose="020B0604030504040204" pitchFamily="34" charset="-128"/>
              </a:rPr>
              <a:t>よいでしょう。</a:t>
            </a:r>
            <a:endParaRPr kumimoji="1" lang="en-US" altLang="ja-JP" sz="3200" dirty="0">
              <a:solidFill>
                <a:srgbClr val="222222"/>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5165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0EEE0-66FD-A970-231F-F614E76782C8}"/>
            </a:ext>
          </a:extLst>
        </p:cNvPr>
        <p:cNvGrpSpPr/>
        <p:nvPr/>
      </p:nvGrpSpPr>
      <p:grpSpPr>
        <a:xfrm>
          <a:off x="0" y="0"/>
          <a:ext cx="0" cy="0"/>
          <a:chOff x="0" y="0"/>
          <a:chExt cx="0" cy="0"/>
        </a:xfrm>
      </p:grpSpPr>
      <p:pic>
        <p:nvPicPr>
          <p:cNvPr id="5" name="図 4" descr="テレビゲームの一場面&#10;&#10;中程度の精度で自動的に生成された説明">
            <a:extLst>
              <a:ext uri="{FF2B5EF4-FFF2-40B4-BE49-F238E27FC236}">
                <a16:creationId xmlns:a16="http://schemas.microsoft.com/office/drawing/2014/main" id="{0E83F581-F004-4AB2-FDFD-4E62B803132F}"/>
              </a:ext>
            </a:extLst>
          </p:cNvPr>
          <p:cNvPicPr>
            <a:picLocks noChangeAspect="1"/>
          </p:cNvPicPr>
          <p:nvPr/>
        </p:nvPicPr>
        <p:blipFill rotWithShape="1">
          <a:blip r:embed="rId2" cstate="email">
            <a:alphaModFix/>
            <a:extLst>
              <a:ext uri="{28A0092B-C50C-407E-A947-70E740481C1C}">
                <a14:useLocalDpi xmlns:a14="http://schemas.microsoft.com/office/drawing/2010/main"/>
              </a:ext>
            </a:extLst>
          </a:blip>
          <a:srcRect/>
          <a:stretch/>
        </p:blipFill>
        <p:spPr>
          <a:xfrm>
            <a:off x="0" y="1"/>
            <a:ext cx="9144000" cy="6857999"/>
          </a:xfrm>
          <a:prstGeom prst="rect">
            <a:avLst/>
          </a:prstGeom>
        </p:spPr>
      </p:pic>
      <p:sp>
        <p:nvSpPr>
          <p:cNvPr id="6" name="正方形/長方形 5">
            <a:extLst>
              <a:ext uri="{FF2B5EF4-FFF2-40B4-BE49-F238E27FC236}">
                <a16:creationId xmlns:a16="http://schemas.microsoft.com/office/drawing/2014/main" id="{AB182893-5B64-08A4-C4A7-638ECC17F0AA}"/>
              </a:ext>
            </a:extLst>
          </p:cNvPr>
          <p:cNvSpPr/>
          <p:nvPr/>
        </p:nvSpPr>
        <p:spPr>
          <a:xfrm>
            <a:off x="0" y="620688"/>
            <a:ext cx="9144000" cy="1728192"/>
          </a:xfrm>
          <a:prstGeom prst="rect">
            <a:avLst/>
          </a:prstGeom>
          <a:solidFill>
            <a:srgbClr val="07171B"/>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5400" b="1" kern="0" dirty="0">
                <a:solidFill>
                  <a:schemeClr val="bg1"/>
                </a:solidFill>
                <a:latin typeface="Meiryo UI" panose="020B0604030504040204" pitchFamily="34" charset="-128"/>
                <a:ea typeface="Meiryo UI" panose="020B0604030504040204" pitchFamily="34" charset="-128"/>
              </a:rPr>
              <a:t>1.</a:t>
            </a:r>
            <a:r>
              <a:rPr lang="ja-JP" altLang="en-US" sz="5400" b="1" kern="0">
                <a:solidFill>
                  <a:schemeClr val="bg1"/>
                </a:solidFill>
                <a:latin typeface="Meiryo UI" panose="020B0604030504040204" pitchFamily="34" charset="-128"/>
                <a:ea typeface="Meiryo UI" panose="020B0604030504040204" pitchFamily="34" charset="-128"/>
              </a:rPr>
              <a:t>事前準備</a:t>
            </a:r>
            <a:endParaRPr kumimoji="1" lang="ja-JP" altLang="en-US" sz="5400" b="1">
              <a:latin typeface="Meiryo UI" panose="020B0604030504040204" pitchFamily="34" charset="-128"/>
              <a:ea typeface="Meiryo UI" panose="020B0604030504040204" pitchFamily="34" charset="-128"/>
            </a:endParaRPr>
          </a:p>
        </p:txBody>
      </p:sp>
      <p:sp>
        <p:nvSpPr>
          <p:cNvPr id="7" name="正方形/長方形 6">
            <a:extLst>
              <a:ext uri="{FF2B5EF4-FFF2-40B4-BE49-F238E27FC236}">
                <a16:creationId xmlns:a16="http://schemas.microsoft.com/office/drawing/2014/main" id="{E0A1E26A-B293-C435-966A-7D4847E0DA6F}"/>
              </a:ext>
            </a:extLst>
          </p:cNvPr>
          <p:cNvSpPr/>
          <p:nvPr/>
        </p:nvSpPr>
        <p:spPr>
          <a:xfrm>
            <a:off x="827584" y="4221088"/>
            <a:ext cx="7632848" cy="18722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720000" rIns="720000" rtlCol="0" anchor="ctr"/>
          <a:lstStyle/>
          <a:p>
            <a:r>
              <a:rPr kumimoji="1" lang="ja-JP" altLang="en-US" sz="2400">
                <a:solidFill>
                  <a:schemeClr val="tx1"/>
                </a:solidFill>
                <a:latin typeface="Meiryo UI" panose="020B0604030504040204" pitchFamily="34" charset="-128"/>
                <a:ea typeface="Meiryo UI" panose="020B0604030504040204" pitchFamily="34" charset="-128"/>
              </a:rPr>
              <a:t>下記</a:t>
            </a:r>
            <a:r>
              <a:rPr kumimoji="1" lang="en-US" altLang="ja-JP" sz="2400" dirty="0">
                <a:solidFill>
                  <a:schemeClr val="tx1"/>
                </a:solidFill>
                <a:latin typeface="Meiryo UI" panose="020B0604030504040204" pitchFamily="34" charset="-128"/>
                <a:ea typeface="Meiryo UI" panose="020B0604030504040204" pitchFamily="34" charset="-128"/>
              </a:rPr>
              <a:t>GitHub</a:t>
            </a:r>
            <a:r>
              <a:rPr kumimoji="1" lang="ja-JP" altLang="en-US" sz="2400">
                <a:solidFill>
                  <a:schemeClr val="tx1"/>
                </a:solidFill>
                <a:latin typeface="Meiryo UI" panose="020B0604030504040204" pitchFamily="34" charset="-128"/>
                <a:ea typeface="Meiryo UI" panose="020B0604030504040204" pitchFamily="34" charset="-128"/>
              </a:rPr>
              <a:t>サイトにアクセスし、「</a:t>
            </a:r>
            <a:r>
              <a:rPr lang="en-US" altLang="ja-JP" sz="2400" i="0" dirty="0">
                <a:solidFill>
                  <a:schemeClr val="tx1"/>
                </a:solidFill>
                <a:effectLst/>
                <a:latin typeface="Meiryo UI" panose="020B0604030504040204" pitchFamily="34" charset="-128"/>
                <a:ea typeface="Meiryo UI" panose="020B0604030504040204" pitchFamily="34" charset="-128"/>
              </a:rPr>
              <a:t>1. </a:t>
            </a:r>
            <a:r>
              <a:rPr lang="ja-JP" altLang="en-US" sz="2400" i="0">
                <a:solidFill>
                  <a:schemeClr val="tx1"/>
                </a:solidFill>
                <a:effectLst/>
                <a:latin typeface="Meiryo UI" panose="020B0604030504040204" pitchFamily="34" charset="-128"/>
                <a:ea typeface="Meiryo UI" panose="020B0604030504040204" pitchFamily="34" charset="-128"/>
              </a:rPr>
              <a:t>事前準備</a:t>
            </a:r>
            <a:r>
              <a:rPr kumimoji="1" lang="ja-JP" altLang="en-US" sz="2400">
                <a:solidFill>
                  <a:schemeClr val="tx1"/>
                </a:solidFill>
                <a:latin typeface="Meiryo UI" panose="020B0604030504040204" pitchFamily="34" charset="-128"/>
                <a:ea typeface="Meiryo UI" panose="020B0604030504040204" pitchFamily="34" charset="-128"/>
              </a:rPr>
              <a:t>」の内容を実施してください。</a:t>
            </a:r>
            <a:r>
              <a:rPr kumimoji="1" lang="en" altLang="ja-JP" sz="2000" dirty="0">
                <a:solidFill>
                  <a:schemeClr val="tx1"/>
                </a:solidFill>
                <a:hlinkClick r:id="rId3"/>
              </a:rPr>
              <a:t>https://github.com/david3080/favapp</a:t>
            </a:r>
            <a:r>
              <a:rPr kumimoji="1" lang="en" altLang="ja-JP" sz="2000" dirty="0">
                <a:solidFill>
                  <a:schemeClr val="tx1"/>
                </a:solidFill>
              </a:rPr>
              <a:t> </a:t>
            </a:r>
            <a:endParaRPr kumimoji="1" lang="ja-JP" altLang="en-US" sz="2000">
              <a:solidFill>
                <a:schemeClr val="tx1"/>
              </a:solidFill>
            </a:endParaRPr>
          </a:p>
        </p:txBody>
      </p:sp>
    </p:spTree>
    <p:extLst>
      <p:ext uri="{BB962C8B-B14F-4D97-AF65-F5344CB8AC3E}">
        <p14:creationId xmlns:p14="http://schemas.microsoft.com/office/powerpoint/2010/main" val="3349227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F46C0-0548-99AB-436F-4A7E9B355331}"/>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B73C736-1C3A-58AA-D0A1-F15F424868C5}"/>
              </a:ext>
            </a:extLst>
          </p:cNvPr>
          <p:cNvSpPr txBox="1"/>
          <p:nvPr/>
        </p:nvSpPr>
        <p:spPr>
          <a:xfrm>
            <a:off x="89516" y="27040"/>
            <a:ext cx="8208912" cy="523220"/>
          </a:xfrm>
          <a:prstGeom prst="rect">
            <a:avLst/>
          </a:prstGeom>
          <a:noFill/>
        </p:spPr>
        <p:txBody>
          <a:bodyPr wrap="square" rtlCol="0">
            <a:spAutoFit/>
          </a:bodyPr>
          <a:lstStyle/>
          <a:p>
            <a:r>
              <a:rPr lang="ja-JP" altLang="en-US" sz="2800">
                <a:latin typeface="Meiryo UI" panose="020B0604030504040204" pitchFamily="34" charset="-128"/>
                <a:ea typeface="Meiryo UI" panose="020B0604030504040204" pitchFamily="34" charset="-128"/>
              </a:rPr>
              <a:t>参考）</a:t>
            </a:r>
            <a:r>
              <a:rPr kumimoji="1" lang="en-US" altLang="ja-JP" sz="2800" dirty="0">
                <a:latin typeface="Meiryo UI" panose="020B0604030504040204" pitchFamily="34" charset="-128"/>
                <a:ea typeface="Meiryo UI" panose="020B0604030504040204" pitchFamily="34" charset="-128"/>
              </a:rPr>
              <a:t>Cursor</a:t>
            </a:r>
            <a:r>
              <a:rPr lang="ja-JP" altLang="en-US" sz="2800">
                <a:latin typeface="Meiryo UI" panose="020B0604030504040204" pitchFamily="34" charset="-128"/>
                <a:ea typeface="Meiryo UI" panose="020B0604030504040204" pitchFamily="34" charset="-128"/>
              </a:rPr>
              <a:t>について</a:t>
            </a:r>
            <a:endParaRPr kumimoji="1" lang="ja-JP" altLang="en-US" sz="2800">
              <a:latin typeface="Meiryo UI" panose="020B0604030504040204" pitchFamily="34" charset="-128"/>
              <a:ea typeface="Meiryo UI" panose="020B0604030504040204" pitchFamily="34" charset="-128"/>
            </a:endParaRPr>
          </a:p>
        </p:txBody>
      </p:sp>
      <p:sp>
        <p:nvSpPr>
          <p:cNvPr id="3" name="テキスト ボックス 2">
            <a:extLst>
              <a:ext uri="{FF2B5EF4-FFF2-40B4-BE49-F238E27FC236}">
                <a16:creationId xmlns:a16="http://schemas.microsoft.com/office/drawing/2014/main" id="{4BE7CE05-F759-45FE-C4DB-BCF0DEB46ED5}"/>
              </a:ext>
            </a:extLst>
          </p:cNvPr>
          <p:cNvSpPr txBox="1"/>
          <p:nvPr/>
        </p:nvSpPr>
        <p:spPr>
          <a:xfrm>
            <a:off x="107504" y="548680"/>
            <a:ext cx="8946980" cy="132343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a:t>エンジニアのデファクトエディタである</a:t>
            </a:r>
            <a:r>
              <a:rPr kumimoji="1" lang="en-US" altLang="ja-JP" sz="1600" dirty="0"/>
              <a:t>VSCode</a:t>
            </a:r>
            <a:r>
              <a:rPr kumimoji="1" lang="ja-JP" altLang="en-US" sz="1600"/>
              <a:t>をベースに</a:t>
            </a:r>
            <a:r>
              <a:rPr kumimoji="1" lang="en-US" altLang="ja-JP" sz="1600" dirty="0"/>
              <a:t>OpenAI</a:t>
            </a:r>
            <a:r>
              <a:rPr kumimoji="1" lang="ja-JP" altLang="en-US" sz="1600"/>
              <a:t>から出資を受けている</a:t>
            </a:r>
            <a:r>
              <a:rPr kumimoji="1" lang="en-US" altLang="ja-JP" sz="1600" dirty="0"/>
              <a:t>Anysphere</a:t>
            </a:r>
            <a:r>
              <a:rPr kumimoji="1" lang="ja-JP" altLang="en-US" sz="1600"/>
              <a:t>社が開発する</a:t>
            </a:r>
            <a:r>
              <a:rPr kumimoji="1" lang="en-US" altLang="ja-JP" sz="1600" dirty="0"/>
              <a:t>AI</a:t>
            </a:r>
            <a:r>
              <a:rPr kumimoji="1" lang="ja-JP" altLang="en-US" sz="1600"/>
              <a:t>エディタです。</a:t>
            </a:r>
            <a:endParaRPr kumimoji="1" lang="en-US" altLang="ja-JP" sz="1600" dirty="0"/>
          </a:p>
          <a:p>
            <a:pPr marL="285750" indent="-285750">
              <a:buFont typeface="Arial" panose="020B0604020202020204" pitchFamily="34" charset="0"/>
              <a:buChar char="•"/>
            </a:pPr>
            <a:r>
              <a:rPr kumimoji="1" lang="en-US" altLang="ja-JP" sz="1600" dirty="0"/>
              <a:t>ChatGPT</a:t>
            </a:r>
            <a:r>
              <a:rPr kumimoji="1" lang="ja-JP" altLang="en-US" sz="1600"/>
              <a:t>の</a:t>
            </a:r>
            <a:r>
              <a:rPr kumimoji="1" lang="en-US" altLang="ja-JP" sz="1600" dirty="0"/>
              <a:t>AI</a:t>
            </a:r>
            <a:r>
              <a:rPr kumimoji="1" lang="ja-JP" altLang="en-US" sz="1600"/>
              <a:t>モデル</a:t>
            </a:r>
            <a:r>
              <a:rPr lang="ja-JP" altLang="en-US" sz="1600"/>
              <a:t>とシームレスに繋がり無料から利用できます。</a:t>
            </a:r>
            <a:endParaRPr lang="en-US" altLang="ja-JP" sz="1600" dirty="0"/>
          </a:p>
          <a:p>
            <a:pPr marL="285750" indent="-285750">
              <a:buFont typeface="Arial" panose="020B0604020202020204" pitchFamily="34" charset="0"/>
              <a:buChar char="•"/>
            </a:pPr>
            <a:r>
              <a:rPr kumimoji="1" lang="en-US" altLang="ja-JP" sz="1600" dirty="0"/>
              <a:t>GitHub Copilot</a:t>
            </a:r>
            <a:r>
              <a:rPr lang="ja-JP" altLang="en-US" sz="1600"/>
              <a:t>は</a:t>
            </a:r>
            <a:r>
              <a:rPr kumimoji="1" lang="ja-JP" altLang="en-US" sz="1600"/>
              <a:t>コード自動補完にすぐれていますが、</a:t>
            </a:r>
            <a:r>
              <a:rPr kumimoji="1" lang="en-US" altLang="ja-JP" sz="1600" dirty="0"/>
              <a:t>20</a:t>
            </a:r>
            <a:r>
              <a:rPr kumimoji="1" lang="ja-JP" altLang="en-US" sz="1600"/>
              <a:t>名規模のエンジニア向けに</a:t>
            </a:r>
            <a:br>
              <a:rPr kumimoji="1" lang="en-US" altLang="ja-JP" sz="1600" dirty="0"/>
            </a:br>
            <a:r>
              <a:rPr kumimoji="1" lang="ja-JP" altLang="en-US" sz="1600"/>
              <a:t>同時にハンズオンするにはサブスクコストがかかるため、</a:t>
            </a:r>
            <a:r>
              <a:rPr kumimoji="1" lang="en-US" altLang="ja-JP" sz="1600" dirty="0"/>
              <a:t>Cursor</a:t>
            </a:r>
            <a:r>
              <a:rPr kumimoji="1" lang="ja-JP" altLang="en-US" sz="1600"/>
              <a:t>を選択しました。</a:t>
            </a:r>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53ABC90E-7A22-F921-629B-F5BC84C703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55330" y="2743551"/>
            <a:ext cx="6421126" cy="3421753"/>
          </a:xfrm>
          <a:prstGeom prst="rect">
            <a:avLst/>
          </a:prstGeom>
        </p:spPr>
      </p:pic>
      <p:sp>
        <p:nvSpPr>
          <p:cNvPr id="6" name="正方形/長方形 5">
            <a:extLst>
              <a:ext uri="{FF2B5EF4-FFF2-40B4-BE49-F238E27FC236}">
                <a16:creationId xmlns:a16="http://schemas.microsoft.com/office/drawing/2014/main" id="{5717F72F-9066-1EBF-B669-9AE849460BC2}"/>
              </a:ext>
            </a:extLst>
          </p:cNvPr>
          <p:cNvSpPr/>
          <p:nvPr/>
        </p:nvSpPr>
        <p:spPr>
          <a:xfrm>
            <a:off x="2255330" y="3071875"/>
            <a:ext cx="1235405" cy="297445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1323D768-1D3F-A358-3C65-CE5DCF121367}"/>
              </a:ext>
            </a:extLst>
          </p:cNvPr>
          <p:cNvSpPr/>
          <p:nvPr/>
        </p:nvSpPr>
        <p:spPr>
          <a:xfrm>
            <a:off x="2255330" y="2893408"/>
            <a:ext cx="1235405" cy="17846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四角形吹き出し 7">
            <a:extLst>
              <a:ext uri="{FF2B5EF4-FFF2-40B4-BE49-F238E27FC236}">
                <a16:creationId xmlns:a16="http://schemas.microsoft.com/office/drawing/2014/main" id="{DDC5B839-FD75-32A5-A0CC-F9A4E41DB20E}"/>
              </a:ext>
            </a:extLst>
          </p:cNvPr>
          <p:cNvSpPr/>
          <p:nvPr/>
        </p:nvSpPr>
        <p:spPr>
          <a:xfrm>
            <a:off x="305540" y="2023291"/>
            <a:ext cx="2610276" cy="526438"/>
          </a:xfrm>
          <a:prstGeom prst="wedgeRectCallout">
            <a:avLst>
              <a:gd name="adj1" fmla="val 30108"/>
              <a:gd name="adj2" fmla="val 104378"/>
            </a:avLst>
          </a:prstGeom>
          <a:solidFill>
            <a:schemeClr val="bg1"/>
          </a:solidFill>
          <a:ln w="28575">
            <a:solidFill>
              <a:srgbClr val="E6030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100" b="1">
                <a:solidFill>
                  <a:schemeClr val="tx1"/>
                </a:solidFill>
              </a:rPr>
              <a:t>アクティビティバー</a:t>
            </a:r>
            <a:r>
              <a:rPr kumimoji="1" lang="en-US" altLang="ja-JP" sz="1100" dirty="0">
                <a:solidFill>
                  <a:schemeClr val="tx1"/>
                </a:solidFill>
              </a:rPr>
              <a:t>: </a:t>
            </a:r>
            <a:r>
              <a:rPr kumimoji="1" lang="ja-JP" altLang="en-US" sz="1100">
                <a:solidFill>
                  <a:schemeClr val="tx1"/>
                </a:solidFill>
              </a:rPr>
              <a:t>ファイル操作やリソース管理、拡張機能管理といった</a:t>
            </a:r>
          </a:p>
        </p:txBody>
      </p:sp>
      <p:sp>
        <p:nvSpPr>
          <p:cNvPr id="11" name="テキスト ボックス 10">
            <a:extLst>
              <a:ext uri="{FF2B5EF4-FFF2-40B4-BE49-F238E27FC236}">
                <a16:creationId xmlns:a16="http://schemas.microsoft.com/office/drawing/2014/main" id="{14761CD0-E68B-813D-0DE8-5F216F8BFB44}"/>
              </a:ext>
            </a:extLst>
          </p:cNvPr>
          <p:cNvSpPr txBox="1"/>
          <p:nvPr/>
        </p:nvSpPr>
        <p:spPr>
          <a:xfrm>
            <a:off x="623369" y="6307740"/>
            <a:ext cx="7141206" cy="523220"/>
          </a:xfrm>
          <a:prstGeom prst="rect">
            <a:avLst/>
          </a:prstGeom>
          <a:noFill/>
        </p:spPr>
        <p:txBody>
          <a:bodyPr wrap="square">
            <a:spAutoFit/>
          </a:bodyPr>
          <a:lstStyle/>
          <a:p>
            <a:r>
              <a:rPr lang="ja-JP" altLang="en-US" sz="1400">
                <a:latin typeface="Meiryo UI" panose="020B0604030504040204" pitchFamily="34" charset="-128"/>
                <a:ea typeface="Meiryo UI" panose="020B0604030504040204" pitchFamily="34" charset="-128"/>
              </a:rPr>
              <a:t>利用方法については下記の記事が充実していますが慣れれば操作は簡単です。</a:t>
            </a:r>
            <a:endParaRPr lang="en-US" altLang="ja-JP" sz="1400" dirty="0">
              <a:latin typeface="Meiryo UI" panose="020B0604030504040204" pitchFamily="34" charset="-128"/>
              <a:ea typeface="Meiryo UI" panose="020B0604030504040204" pitchFamily="34" charset="-128"/>
            </a:endParaRPr>
          </a:p>
          <a:p>
            <a:r>
              <a:rPr lang="ja-JP" altLang="en-US" sz="1400">
                <a:latin typeface="Meiryo UI" panose="020B0604030504040204" pitchFamily="34" charset="-128"/>
                <a:ea typeface="Meiryo UI" panose="020B0604030504040204" pitchFamily="34" charset="-128"/>
                <a:hlinkClick r:id="rId3"/>
              </a:rPr>
              <a:t>https://zenn.dev/umi_mori/books/ai-code-editor-cursor/viewer/intro</a:t>
            </a:r>
            <a:r>
              <a:rPr lang="en-US" altLang="ja-JP" sz="1400" dirty="0">
                <a:latin typeface="Meiryo UI" panose="020B0604030504040204" pitchFamily="34" charset="-128"/>
                <a:ea typeface="Meiryo UI" panose="020B0604030504040204" pitchFamily="34" charset="-128"/>
              </a:rPr>
              <a:t> </a:t>
            </a:r>
            <a:endParaRPr lang="ja-JP" altLang="en-US" sz="1400">
              <a:latin typeface="Meiryo UI" panose="020B0604030504040204" pitchFamily="34" charset="-128"/>
              <a:ea typeface="Meiryo UI" panose="020B0604030504040204" pitchFamily="34" charset="-128"/>
            </a:endParaRPr>
          </a:p>
        </p:txBody>
      </p:sp>
      <p:sp>
        <p:nvSpPr>
          <p:cNvPr id="12" name="四角形吹き出し 11">
            <a:extLst>
              <a:ext uri="{FF2B5EF4-FFF2-40B4-BE49-F238E27FC236}">
                <a16:creationId xmlns:a16="http://schemas.microsoft.com/office/drawing/2014/main" id="{13DFA5D1-C5D8-1998-0ED7-DF7F92087FA1}"/>
              </a:ext>
            </a:extLst>
          </p:cNvPr>
          <p:cNvSpPr/>
          <p:nvPr/>
        </p:nvSpPr>
        <p:spPr>
          <a:xfrm>
            <a:off x="323529" y="3473712"/>
            <a:ext cx="1728192" cy="1323439"/>
          </a:xfrm>
          <a:prstGeom prst="wedgeRectCallout">
            <a:avLst>
              <a:gd name="adj1" fmla="val 71525"/>
              <a:gd name="adj2" fmla="val 20954"/>
            </a:avLst>
          </a:prstGeom>
          <a:solidFill>
            <a:schemeClr val="bg1"/>
          </a:solidFill>
          <a:ln w="28575">
            <a:solidFill>
              <a:srgbClr val="E6030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100" b="1">
                <a:solidFill>
                  <a:schemeClr val="tx1"/>
                </a:solidFill>
              </a:rPr>
              <a:t>サイド</a:t>
            </a:r>
            <a:r>
              <a:rPr kumimoji="1" lang="ja-JP" altLang="en-US" sz="1100" b="1">
                <a:solidFill>
                  <a:schemeClr val="tx1"/>
                </a:solidFill>
              </a:rPr>
              <a:t>バー</a:t>
            </a:r>
            <a:r>
              <a:rPr kumimoji="1" lang="en-US" altLang="ja-JP" sz="1100" b="1" dirty="0">
                <a:solidFill>
                  <a:schemeClr val="tx1"/>
                </a:solidFill>
              </a:rPr>
              <a:t>:</a:t>
            </a:r>
            <a:endParaRPr kumimoji="1" lang="en-US" altLang="ja-JP" sz="1100" dirty="0">
              <a:solidFill>
                <a:schemeClr val="tx1"/>
              </a:solidFill>
            </a:endParaRPr>
          </a:p>
          <a:p>
            <a:r>
              <a:rPr kumimoji="1" lang="ja-JP" altLang="en-US" sz="1100">
                <a:solidFill>
                  <a:schemeClr val="tx1"/>
                </a:solidFill>
              </a:rPr>
              <a:t>アクティビティバーでエクスプローラが選択されている場合開いているフォルダ内のファイルが表示されます。</a:t>
            </a:r>
          </a:p>
        </p:txBody>
      </p:sp>
      <p:sp>
        <p:nvSpPr>
          <p:cNvPr id="13" name="正方形/長方形 12">
            <a:extLst>
              <a:ext uri="{FF2B5EF4-FFF2-40B4-BE49-F238E27FC236}">
                <a16:creationId xmlns:a16="http://schemas.microsoft.com/office/drawing/2014/main" id="{0786F4D9-C58D-A1C0-E7F3-4C8724F73385}"/>
              </a:ext>
            </a:extLst>
          </p:cNvPr>
          <p:cNvSpPr/>
          <p:nvPr/>
        </p:nvSpPr>
        <p:spPr>
          <a:xfrm>
            <a:off x="3490735" y="2893408"/>
            <a:ext cx="3745561" cy="211976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四角形吹き出し 13">
            <a:extLst>
              <a:ext uri="{FF2B5EF4-FFF2-40B4-BE49-F238E27FC236}">
                <a16:creationId xmlns:a16="http://schemas.microsoft.com/office/drawing/2014/main" id="{5B306E81-77DE-C519-303C-453B716F5DAA}"/>
              </a:ext>
            </a:extLst>
          </p:cNvPr>
          <p:cNvSpPr/>
          <p:nvPr/>
        </p:nvSpPr>
        <p:spPr>
          <a:xfrm>
            <a:off x="3419872" y="2023291"/>
            <a:ext cx="2610276" cy="526438"/>
          </a:xfrm>
          <a:prstGeom prst="wedgeRectCallout">
            <a:avLst>
              <a:gd name="adj1" fmla="val 30108"/>
              <a:gd name="adj2" fmla="val 104378"/>
            </a:avLst>
          </a:prstGeom>
          <a:solidFill>
            <a:schemeClr val="bg1"/>
          </a:solidFill>
          <a:ln w="28575">
            <a:solidFill>
              <a:srgbClr val="E6030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100" b="1">
                <a:solidFill>
                  <a:schemeClr val="tx1"/>
                </a:solidFill>
              </a:rPr>
              <a:t>エディタ</a:t>
            </a:r>
            <a:r>
              <a:rPr kumimoji="1" lang="en-US" altLang="ja-JP" sz="1100" b="1" dirty="0">
                <a:solidFill>
                  <a:schemeClr val="tx1"/>
                </a:solidFill>
              </a:rPr>
              <a:t>: </a:t>
            </a:r>
            <a:r>
              <a:rPr kumimoji="1" lang="ja-JP" altLang="en-US" sz="1100">
                <a:solidFill>
                  <a:schemeClr val="tx1"/>
                </a:solidFill>
              </a:rPr>
              <a:t>エクスプローラで選択しているファイルが表示されます。</a:t>
            </a:r>
          </a:p>
        </p:txBody>
      </p:sp>
      <p:sp>
        <p:nvSpPr>
          <p:cNvPr id="15" name="正方形/長方形 14">
            <a:extLst>
              <a:ext uri="{FF2B5EF4-FFF2-40B4-BE49-F238E27FC236}">
                <a16:creationId xmlns:a16="http://schemas.microsoft.com/office/drawing/2014/main" id="{E44B740D-53C2-0EC7-A77F-175CE6585500}"/>
              </a:ext>
            </a:extLst>
          </p:cNvPr>
          <p:cNvSpPr/>
          <p:nvPr/>
        </p:nvSpPr>
        <p:spPr>
          <a:xfrm>
            <a:off x="7236296" y="2906773"/>
            <a:ext cx="1392375" cy="315291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四角形吹き出し 15">
            <a:extLst>
              <a:ext uri="{FF2B5EF4-FFF2-40B4-BE49-F238E27FC236}">
                <a16:creationId xmlns:a16="http://schemas.microsoft.com/office/drawing/2014/main" id="{0642C7D7-6705-E9B3-A116-454D63BEC61E}"/>
              </a:ext>
            </a:extLst>
          </p:cNvPr>
          <p:cNvSpPr/>
          <p:nvPr/>
        </p:nvSpPr>
        <p:spPr>
          <a:xfrm>
            <a:off x="6534204" y="2023291"/>
            <a:ext cx="2286268" cy="526438"/>
          </a:xfrm>
          <a:prstGeom prst="wedgeRectCallout">
            <a:avLst>
              <a:gd name="adj1" fmla="val -7063"/>
              <a:gd name="adj2" fmla="val 120940"/>
            </a:avLst>
          </a:prstGeom>
          <a:solidFill>
            <a:schemeClr val="bg1"/>
          </a:solidFill>
          <a:ln w="28575">
            <a:solidFill>
              <a:srgbClr val="E6030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100" b="1">
                <a:solidFill>
                  <a:schemeClr val="tx1"/>
                </a:solidFill>
              </a:rPr>
              <a:t>チャット</a:t>
            </a:r>
            <a:r>
              <a:rPr kumimoji="1" lang="en-US" altLang="ja-JP" sz="1100" dirty="0">
                <a:solidFill>
                  <a:schemeClr val="tx1"/>
                </a:solidFill>
              </a:rPr>
              <a:t>: ChatGPT</a:t>
            </a:r>
            <a:r>
              <a:rPr kumimoji="1" lang="ja-JP" altLang="en-US" sz="1100">
                <a:solidFill>
                  <a:schemeClr val="tx1"/>
                </a:solidFill>
              </a:rPr>
              <a:t>との会話はここで行うことができます。</a:t>
            </a:r>
          </a:p>
        </p:txBody>
      </p:sp>
      <p:sp>
        <p:nvSpPr>
          <p:cNvPr id="17" name="正方形/長方形 16">
            <a:extLst>
              <a:ext uri="{FF2B5EF4-FFF2-40B4-BE49-F238E27FC236}">
                <a16:creationId xmlns:a16="http://schemas.microsoft.com/office/drawing/2014/main" id="{CAF92565-4FC8-9E1D-31A8-DBF8610B98C3}"/>
              </a:ext>
            </a:extLst>
          </p:cNvPr>
          <p:cNvSpPr/>
          <p:nvPr/>
        </p:nvSpPr>
        <p:spPr>
          <a:xfrm>
            <a:off x="3490735" y="5013175"/>
            <a:ext cx="3745561" cy="104651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四角形吹き出し 17">
            <a:extLst>
              <a:ext uri="{FF2B5EF4-FFF2-40B4-BE49-F238E27FC236}">
                <a16:creationId xmlns:a16="http://schemas.microsoft.com/office/drawing/2014/main" id="{D6F4D83B-642F-0C9D-83D1-986BFAF44A83}"/>
              </a:ext>
            </a:extLst>
          </p:cNvPr>
          <p:cNvSpPr/>
          <p:nvPr/>
        </p:nvSpPr>
        <p:spPr>
          <a:xfrm>
            <a:off x="5906777" y="5781302"/>
            <a:ext cx="2610276" cy="526438"/>
          </a:xfrm>
          <a:prstGeom prst="wedgeRectCallout">
            <a:avLst>
              <a:gd name="adj1" fmla="val -40356"/>
              <a:gd name="adj2" fmla="val -85290"/>
            </a:avLst>
          </a:prstGeom>
          <a:solidFill>
            <a:schemeClr val="bg1"/>
          </a:solidFill>
          <a:ln w="28575">
            <a:solidFill>
              <a:srgbClr val="E6030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100" b="1">
                <a:solidFill>
                  <a:schemeClr val="tx1"/>
                </a:solidFill>
              </a:rPr>
              <a:t>パネル</a:t>
            </a:r>
            <a:r>
              <a:rPr kumimoji="1" lang="en-US" altLang="ja-JP" sz="1100" b="1" dirty="0">
                <a:solidFill>
                  <a:schemeClr val="tx1"/>
                </a:solidFill>
              </a:rPr>
              <a:t>: </a:t>
            </a:r>
            <a:r>
              <a:rPr kumimoji="1" lang="ja-JP" altLang="en-US" sz="1100">
                <a:solidFill>
                  <a:schemeClr val="tx1"/>
                </a:solidFill>
              </a:rPr>
              <a:t>ターミナルやデバッグ情報が表示されます。</a:t>
            </a:r>
          </a:p>
        </p:txBody>
      </p:sp>
    </p:spTree>
    <p:extLst>
      <p:ext uri="{BB962C8B-B14F-4D97-AF65-F5344CB8AC3E}">
        <p14:creationId xmlns:p14="http://schemas.microsoft.com/office/powerpoint/2010/main" val="1552253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86C4AA67-1712-64EB-1340-3F8107EBD0D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2050" y="1561716"/>
            <a:ext cx="2295625" cy="5112568"/>
          </a:xfrm>
          <a:prstGeom prst="rect">
            <a:avLst/>
          </a:prstGeom>
        </p:spPr>
      </p:pic>
      <p:sp>
        <p:nvSpPr>
          <p:cNvPr id="4" name="テキスト ボックス 3">
            <a:extLst>
              <a:ext uri="{FF2B5EF4-FFF2-40B4-BE49-F238E27FC236}">
                <a16:creationId xmlns:a16="http://schemas.microsoft.com/office/drawing/2014/main" id="{AA7342DD-AA5C-6FB0-8AFC-6167387702D5}"/>
              </a:ext>
            </a:extLst>
          </p:cNvPr>
          <p:cNvSpPr txBox="1"/>
          <p:nvPr/>
        </p:nvSpPr>
        <p:spPr>
          <a:xfrm>
            <a:off x="89516" y="27040"/>
            <a:ext cx="8208912" cy="523220"/>
          </a:xfrm>
          <a:prstGeom prst="rect">
            <a:avLst/>
          </a:prstGeom>
          <a:noFill/>
        </p:spPr>
        <p:txBody>
          <a:bodyPr wrap="square" rtlCol="0">
            <a:spAutoFit/>
          </a:bodyPr>
          <a:lstStyle/>
          <a:p>
            <a:r>
              <a:rPr lang="ja-JP" altLang="en-US" sz="2800">
                <a:latin typeface="Meiryo UI" panose="020B0604030504040204" pitchFamily="34" charset="-128"/>
                <a:ea typeface="Meiryo UI" panose="020B0604030504040204" pitchFamily="34" charset="-128"/>
              </a:rPr>
              <a:t>参考）</a:t>
            </a:r>
            <a:r>
              <a:rPr kumimoji="1" lang="en-US" altLang="ja-JP" sz="2800" dirty="0">
                <a:latin typeface="Meiryo UI" panose="020B0604030504040204" pitchFamily="34" charset="-128"/>
                <a:ea typeface="Meiryo UI" panose="020B0604030504040204" pitchFamily="34" charset="-128"/>
              </a:rPr>
              <a:t>favapp</a:t>
            </a:r>
            <a:r>
              <a:rPr kumimoji="1" lang="ja-JP" altLang="en-US" sz="2800">
                <a:latin typeface="Meiryo UI" panose="020B0604030504040204" pitchFamily="34" charset="-128"/>
                <a:ea typeface="Meiryo UI" panose="020B0604030504040204" pitchFamily="34" charset="-128"/>
              </a:rPr>
              <a:t>プロジェクトの構造</a:t>
            </a:r>
          </a:p>
        </p:txBody>
      </p:sp>
      <p:pic>
        <p:nvPicPr>
          <p:cNvPr id="6" name="図 5" descr="グラフィカル ユーザー インターフェイス&#10;&#10;中程度の精度で自動的に生成された説明">
            <a:extLst>
              <a:ext uri="{FF2B5EF4-FFF2-40B4-BE49-F238E27FC236}">
                <a16:creationId xmlns:a16="http://schemas.microsoft.com/office/drawing/2014/main" id="{F7825368-8E8F-C69F-768A-BEF2C230A9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14403" y="1561716"/>
            <a:ext cx="2033861" cy="5112568"/>
          </a:xfrm>
          <a:prstGeom prst="rect">
            <a:avLst/>
          </a:prstGeom>
        </p:spPr>
      </p:pic>
      <p:sp>
        <p:nvSpPr>
          <p:cNvPr id="7" name="正方形/長方形 6">
            <a:extLst>
              <a:ext uri="{FF2B5EF4-FFF2-40B4-BE49-F238E27FC236}">
                <a16:creationId xmlns:a16="http://schemas.microsoft.com/office/drawing/2014/main" id="{155A3902-549B-442A-F1F3-480D1E401D58}"/>
              </a:ext>
            </a:extLst>
          </p:cNvPr>
          <p:cNvSpPr/>
          <p:nvPr/>
        </p:nvSpPr>
        <p:spPr>
          <a:xfrm>
            <a:off x="2096747" y="3289908"/>
            <a:ext cx="2295626" cy="21602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8" name="左中かっこ 7">
            <a:extLst>
              <a:ext uri="{FF2B5EF4-FFF2-40B4-BE49-F238E27FC236}">
                <a16:creationId xmlns:a16="http://schemas.microsoft.com/office/drawing/2014/main" id="{FF2C1CE1-3555-1C47-C368-984E32D529A3}"/>
              </a:ext>
            </a:extLst>
          </p:cNvPr>
          <p:cNvSpPr/>
          <p:nvPr/>
        </p:nvSpPr>
        <p:spPr>
          <a:xfrm>
            <a:off x="4392372" y="1591170"/>
            <a:ext cx="504056" cy="5055729"/>
          </a:xfrm>
          <a:prstGeom prst="leftBrace">
            <a:avLst>
              <a:gd name="adj1" fmla="val 55657"/>
              <a:gd name="adj2" fmla="val 35202"/>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 name="テキスト ボックス 8">
            <a:extLst>
              <a:ext uri="{FF2B5EF4-FFF2-40B4-BE49-F238E27FC236}">
                <a16:creationId xmlns:a16="http://schemas.microsoft.com/office/drawing/2014/main" id="{FC460B8D-2F0D-DE38-A30D-7C8718B101D6}"/>
              </a:ext>
            </a:extLst>
          </p:cNvPr>
          <p:cNvSpPr txBox="1"/>
          <p:nvPr/>
        </p:nvSpPr>
        <p:spPr>
          <a:xfrm>
            <a:off x="305540" y="550260"/>
            <a:ext cx="8442924" cy="584775"/>
          </a:xfrm>
          <a:prstGeom prst="rect">
            <a:avLst/>
          </a:prstGeom>
          <a:noFill/>
        </p:spPr>
        <p:txBody>
          <a:bodyPr wrap="square" rtlCol="0">
            <a:spAutoFit/>
          </a:bodyPr>
          <a:lstStyle/>
          <a:p>
            <a:r>
              <a:rPr kumimoji="1" lang="en-US" altLang="ja-JP" sz="1600" dirty="0">
                <a:latin typeface="Meiryo UI" panose="020B0604030504040204" pitchFamily="34" charset="-128"/>
                <a:ea typeface="Meiryo UI" panose="020B0604030504040204" pitchFamily="34" charset="-128"/>
              </a:rPr>
              <a:t>Cursor</a:t>
            </a:r>
            <a:r>
              <a:rPr kumimoji="1" lang="ja-JP" altLang="en-US" sz="1600">
                <a:latin typeface="Meiryo UI" panose="020B0604030504040204" pitchFamily="34" charset="-128"/>
                <a:ea typeface="Meiryo UI" panose="020B0604030504040204" pitchFamily="34" charset="-128"/>
              </a:rPr>
              <a:t>のサイドバーに表示されるエクスプローラのフォルダ構成は</a:t>
            </a:r>
            <a:r>
              <a:rPr kumimoji="1" lang="en-US" altLang="ja-JP" sz="1600" dirty="0">
                <a:latin typeface="Meiryo UI" panose="020B0604030504040204" pitchFamily="34" charset="-128"/>
                <a:ea typeface="Meiryo UI" panose="020B0604030504040204" pitchFamily="34" charset="-128"/>
              </a:rPr>
              <a:t>Flutter</a:t>
            </a:r>
            <a:r>
              <a:rPr kumimoji="1" lang="ja-JP" altLang="en-US" sz="1600">
                <a:latin typeface="Meiryo UI" panose="020B0604030504040204" pitchFamily="34" charset="-128"/>
                <a:ea typeface="Meiryo UI" panose="020B0604030504040204" pitchFamily="34" charset="-128"/>
              </a:rPr>
              <a:t>プロジェクトである</a:t>
            </a:r>
            <a:br>
              <a:rPr kumimoji="1" lang="en-US" altLang="ja-JP" sz="1600" dirty="0">
                <a:latin typeface="Meiryo UI" panose="020B0604030504040204" pitchFamily="34" charset="-128"/>
                <a:ea typeface="Meiryo UI" panose="020B0604030504040204" pitchFamily="34" charset="-128"/>
              </a:rPr>
            </a:br>
            <a:r>
              <a:rPr kumimoji="1" lang="ja-JP" altLang="en-US" sz="1600">
                <a:latin typeface="Meiryo UI" panose="020B0604030504040204" pitchFamily="34" charset="-128"/>
                <a:ea typeface="Meiryo UI" panose="020B0604030504040204" pitchFamily="34" charset="-128"/>
              </a:rPr>
              <a:t>「</a:t>
            </a:r>
            <a:r>
              <a:rPr kumimoji="1" lang="en-US" altLang="ja-JP" sz="1600" dirty="0">
                <a:latin typeface="Meiryo UI" panose="020B0604030504040204" pitchFamily="34" charset="-128"/>
                <a:ea typeface="Meiryo UI" panose="020B0604030504040204" pitchFamily="34" charset="-128"/>
              </a:rPr>
              <a:t>favapp</a:t>
            </a:r>
            <a:r>
              <a:rPr kumimoji="1" lang="ja-JP" altLang="en-US" sz="1600">
                <a:latin typeface="Meiryo UI" panose="020B0604030504040204" pitchFamily="34" charset="-128"/>
                <a:ea typeface="Meiryo UI" panose="020B0604030504040204" pitchFamily="34" charset="-128"/>
              </a:rPr>
              <a:t>」フォルダに演習用マークダウンを配置した「</a:t>
            </a:r>
            <a:r>
              <a:rPr kumimoji="1" lang="en-US" altLang="ja-JP" sz="1600" dirty="0">
                <a:latin typeface="Meiryo UI" panose="020B0604030504040204" pitchFamily="34" charset="-128"/>
                <a:ea typeface="Meiryo UI" panose="020B0604030504040204" pitchFamily="34" charset="-128"/>
              </a:rPr>
              <a:t>docs</a:t>
            </a:r>
            <a:r>
              <a:rPr kumimoji="1" lang="ja-JP" altLang="en-US" sz="1600">
                <a:latin typeface="Meiryo UI" panose="020B0604030504040204" pitchFamily="34" charset="-128"/>
                <a:ea typeface="Meiryo UI" panose="020B0604030504040204" pitchFamily="34" charset="-128"/>
              </a:rPr>
              <a:t>」フォルダからなります。</a:t>
            </a:r>
          </a:p>
        </p:txBody>
      </p:sp>
      <p:sp>
        <p:nvSpPr>
          <p:cNvPr id="11" name="テキスト ボックス 10">
            <a:extLst>
              <a:ext uri="{FF2B5EF4-FFF2-40B4-BE49-F238E27FC236}">
                <a16:creationId xmlns:a16="http://schemas.microsoft.com/office/drawing/2014/main" id="{89B06C67-F9C3-0F9C-B202-104B8158339B}"/>
              </a:ext>
            </a:extLst>
          </p:cNvPr>
          <p:cNvSpPr txBox="1"/>
          <p:nvPr/>
        </p:nvSpPr>
        <p:spPr>
          <a:xfrm>
            <a:off x="2259217" y="1196752"/>
            <a:ext cx="1891032" cy="338554"/>
          </a:xfrm>
          <a:prstGeom prst="rect">
            <a:avLst/>
          </a:prstGeom>
          <a:noFill/>
        </p:spPr>
        <p:txBody>
          <a:bodyPr wrap="none" rtlCol="0">
            <a:spAutoFit/>
          </a:bodyPr>
          <a:lstStyle/>
          <a:p>
            <a:pPr algn="ctr"/>
            <a:r>
              <a:rPr kumimoji="1" lang="en-US" altLang="ja-JP" sz="1600" b="1" u="sng" dirty="0">
                <a:latin typeface="Meiryo UI" panose="020B0604030504040204" pitchFamily="34" charset="-128"/>
                <a:ea typeface="Meiryo UI" panose="020B0604030504040204" pitchFamily="34" charset="-128"/>
              </a:rPr>
              <a:t>Flutter</a:t>
            </a:r>
            <a:r>
              <a:rPr kumimoji="1" lang="ja-JP" altLang="en-US" sz="1600" b="1" u="sng">
                <a:latin typeface="Meiryo UI" panose="020B0604030504040204" pitchFamily="34" charset="-128"/>
                <a:ea typeface="Meiryo UI" panose="020B0604030504040204" pitchFamily="34" charset="-128"/>
              </a:rPr>
              <a:t>プロジェクト</a:t>
            </a:r>
          </a:p>
        </p:txBody>
      </p:sp>
      <p:sp>
        <p:nvSpPr>
          <p:cNvPr id="12" name="テキスト ボックス 11">
            <a:extLst>
              <a:ext uri="{FF2B5EF4-FFF2-40B4-BE49-F238E27FC236}">
                <a16:creationId xmlns:a16="http://schemas.microsoft.com/office/drawing/2014/main" id="{59526E5C-0853-B741-6773-0562D4AB7C27}"/>
              </a:ext>
            </a:extLst>
          </p:cNvPr>
          <p:cNvSpPr txBox="1"/>
          <p:nvPr/>
        </p:nvSpPr>
        <p:spPr>
          <a:xfrm>
            <a:off x="4837847" y="1196752"/>
            <a:ext cx="2044149" cy="338554"/>
          </a:xfrm>
          <a:prstGeom prst="rect">
            <a:avLst/>
          </a:prstGeom>
          <a:noFill/>
        </p:spPr>
        <p:txBody>
          <a:bodyPr wrap="none" rtlCol="0">
            <a:spAutoFit/>
          </a:bodyPr>
          <a:lstStyle/>
          <a:p>
            <a:pPr algn="ctr"/>
            <a:r>
              <a:rPr kumimoji="1" lang="ja-JP" altLang="en-US" sz="1600" b="1" u="sng">
                <a:latin typeface="Meiryo UI" panose="020B0604030504040204" pitchFamily="34" charset="-128"/>
                <a:ea typeface="Meiryo UI" panose="020B0604030504040204" pitchFamily="34" charset="-128"/>
              </a:rPr>
              <a:t>ドキュメント用フォルダ</a:t>
            </a:r>
          </a:p>
        </p:txBody>
      </p:sp>
      <p:sp>
        <p:nvSpPr>
          <p:cNvPr id="13" name="正方形/長方形 12">
            <a:extLst>
              <a:ext uri="{FF2B5EF4-FFF2-40B4-BE49-F238E27FC236}">
                <a16:creationId xmlns:a16="http://schemas.microsoft.com/office/drawing/2014/main" id="{86D5CA91-94A6-BE54-E69E-AB594864AE48}"/>
              </a:ext>
            </a:extLst>
          </p:cNvPr>
          <p:cNvSpPr/>
          <p:nvPr/>
        </p:nvSpPr>
        <p:spPr>
          <a:xfrm>
            <a:off x="2107352" y="3649251"/>
            <a:ext cx="2295626" cy="21602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4" name="正方形/長方形 13">
            <a:extLst>
              <a:ext uri="{FF2B5EF4-FFF2-40B4-BE49-F238E27FC236}">
                <a16:creationId xmlns:a16="http://schemas.microsoft.com/office/drawing/2014/main" id="{1B5DD3E0-BCBE-A823-10AD-C2D979FBA5C7}"/>
              </a:ext>
            </a:extLst>
          </p:cNvPr>
          <p:cNvSpPr/>
          <p:nvPr/>
        </p:nvSpPr>
        <p:spPr>
          <a:xfrm>
            <a:off x="2102049" y="3073884"/>
            <a:ext cx="2295626" cy="21602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5" name="テキスト ボックス 14">
            <a:extLst>
              <a:ext uri="{FF2B5EF4-FFF2-40B4-BE49-F238E27FC236}">
                <a16:creationId xmlns:a16="http://schemas.microsoft.com/office/drawing/2014/main" id="{150B09D0-E5C0-6B0D-D812-D899904E5FD0}"/>
              </a:ext>
            </a:extLst>
          </p:cNvPr>
          <p:cNvSpPr txBox="1"/>
          <p:nvPr/>
        </p:nvSpPr>
        <p:spPr>
          <a:xfrm>
            <a:off x="549088" y="3649948"/>
            <a:ext cx="1579278"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Flutter</a:t>
            </a:r>
            <a:r>
              <a:rPr kumimoji="1" lang="ja-JP" altLang="en-US" sz="1200">
                <a:latin typeface="Meiryo UI" panose="020B0604030504040204" pitchFamily="34" charset="-128"/>
                <a:ea typeface="Meiryo UI" panose="020B0604030504040204" pitchFamily="34" charset="-128"/>
              </a:rPr>
              <a:t>ソースコード</a:t>
            </a:r>
            <a:r>
              <a:rPr kumimoji="1" lang="en-US" altLang="ja-JP" sz="1200" dirty="0">
                <a:latin typeface="Meiryo UI" panose="020B0604030504040204" pitchFamily="34" charset="-128"/>
                <a:ea typeface="Meiryo UI" panose="020B0604030504040204" pitchFamily="34" charset="-128"/>
              </a:rPr>
              <a:t> </a:t>
            </a:r>
            <a:r>
              <a:rPr kumimoji="1" lang="ja-JP" altLang="en-US" sz="1200">
                <a:latin typeface="Meiryo UI" panose="020B0604030504040204" pitchFamily="34" charset="-128"/>
                <a:ea typeface="Meiryo UI" panose="020B0604030504040204" pitchFamily="34" charset="-128"/>
              </a:rPr>
              <a:t>→</a:t>
            </a:r>
          </a:p>
        </p:txBody>
      </p:sp>
      <p:sp>
        <p:nvSpPr>
          <p:cNvPr id="16" name="テキスト ボックス 15">
            <a:extLst>
              <a:ext uri="{FF2B5EF4-FFF2-40B4-BE49-F238E27FC236}">
                <a16:creationId xmlns:a16="http://schemas.microsoft.com/office/drawing/2014/main" id="{1290EDEC-6C9F-FCB1-D7B9-D6FC7205FC87}"/>
              </a:ext>
            </a:extLst>
          </p:cNvPr>
          <p:cNvSpPr txBox="1"/>
          <p:nvPr/>
        </p:nvSpPr>
        <p:spPr>
          <a:xfrm>
            <a:off x="539552" y="3012909"/>
            <a:ext cx="1579278"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Flutter</a:t>
            </a:r>
            <a:r>
              <a:rPr kumimoji="1" lang="ja-JP" altLang="en-US" sz="1200">
                <a:latin typeface="Meiryo UI" panose="020B0604030504040204" pitchFamily="34" charset="-128"/>
                <a:ea typeface="Meiryo UI" panose="020B0604030504040204" pitchFamily="34" charset="-128"/>
              </a:rPr>
              <a:t>ソースコード</a:t>
            </a:r>
            <a:r>
              <a:rPr kumimoji="1" lang="en-US" altLang="ja-JP" sz="1200" dirty="0">
                <a:latin typeface="Meiryo UI" panose="020B0604030504040204" pitchFamily="34" charset="-128"/>
                <a:ea typeface="Meiryo UI" panose="020B0604030504040204" pitchFamily="34" charset="-128"/>
              </a:rPr>
              <a:t> </a:t>
            </a:r>
            <a:r>
              <a:rPr kumimoji="1" lang="ja-JP" altLang="en-US" sz="1200">
                <a:latin typeface="Meiryo UI" panose="020B0604030504040204" pitchFamily="34" charset="-128"/>
                <a:ea typeface="Meiryo UI" panose="020B0604030504040204" pitchFamily="34" charset="-128"/>
              </a:rPr>
              <a:t>→</a:t>
            </a:r>
          </a:p>
        </p:txBody>
      </p:sp>
      <p:sp>
        <p:nvSpPr>
          <p:cNvPr id="17" name="正方形/長方形 16">
            <a:extLst>
              <a:ext uri="{FF2B5EF4-FFF2-40B4-BE49-F238E27FC236}">
                <a16:creationId xmlns:a16="http://schemas.microsoft.com/office/drawing/2014/main" id="{1C5333FA-F0DF-EDFD-F737-7E2B1BF0FE75}"/>
              </a:ext>
            </a:extLst>
          </p:cNvPr>
          <p:cNvSpPr/>
          <p:nvPr/>
        </p:nvSpPr>
        <p:spPr>
          <a:xfrm>
            <a:off x="2123728" y="4298020"/>
            <a:ext cx="2295626" cy="43204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8CB3FE74-94F2-370D-C7B4-16737A4EE8FD}"/>
              </a:ext>
            </a:extLst>
          </p:cNvPr>
          <p:cNvSpPr txBox="1"/>
          <p:nvPr/>
        </p:nvSpPr>
        <p:spPr>
          <a:xfrm>
            <a:off x="1099089" y="4381061"/>
            <a:ext cx="1024639" cy="276999"/>
          </a:xfrm>
          <a:prstGeom prst="rect">
            <a:avLst/>
          </a:prstGeom>
          <a:noFill/>
        </p:spPr>
        <p:txBody>
          <a:bodyPr wrap="none" rtlCol="0">
            <a:spAutoFit/>
          </a:bodyPr>
          <a:lstStyle/>
          <a:p>
            <a:r>
              <a:rPr kumimoji="1" lang="ja-JP" altLang="en-US" sz="1200">
                <a:latin typeface="Meiryo UI" panose="020B0604030504040204" pitchFamily="34" charset="-128"/>
                <a:ea typeface="Meiryo UI" panose="020B0604030504040204" pitchFamily="34" charset="-128"/>
              </a:rPr>
              <a:t>テストコード→</a:t>
            </a:r>
          </a:p>
        </p:txBody>
      </p:sp>
      <p:sp>
        <p:nvSpPr>
          <p:cNvPr id="19" name="正方形/長方形 18">
            <a:extLst>
              <a:ext uri="{FF2B5EF4-FFF2-40B4-BE49-F238E27FC236}">
                <a16:creationId xmlns:a16="http://schemas.microsoft.com/office/drawing/2014/main" id="{17B48F9B-DB58-7909-67DE-2AA030A60581}"/>
              </a:ext>
            </a:extLst>
          </p:cNvPr>
          <p:cNvSpPr/>
          <p:nvPr/>
        </p:nvSpPr>
        <p:spPr>
          <a:xfrm>
            <a:off x="2132358" y="6098220"/>
            <a:ext cx="2295626" cy="21602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0" name="正方形/長方形 19">
            <a:extLst>
              <a:ext uri="{FF2B5EF4-FFF2-40B4-BE49-F238E27FC236}">
                <a16:creationId xmlns:a16="http://schemas.microsoft.com/office/drawing/2014/main" id="{EC1A4042-C03C-2B50-DEB8-54633DF424B7}"/>
              </a:ext>
            </a:extLst>
          </p:cNvPr>
          <p:cNvSpPr/>
          <p:nvPr/>
        </p:nvSpPr>
        <p:spPr>
          <a:xfrm>
            <a:off x="2123728" y="6314244"/>
            <a:ext cx="2295626" cy="21602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1" name="テキスト ボックス 20">
            <a:extLst>
              <a:ext uri="{FF2B5EF4-FFF2-40B4-BE49-F238E27FC236}">
                <a16:creationId xmlns:a16="http://schemas.microsoft.com/office/drawing/2014/main" id="{43201C17-B8EF-39E8-F924-150D956E57F7}"/>
              </a:ext>
            </a:extLst>
          </p:cNvPr>
          <p:cNvSpPr txBox="1"/>
          <p:nvPr/>
        </p:nvSpPr>
        <p:spPr>
          <a:xfrm>
            <a:off x="395536" y="6026212"/>
            <a:ext cx="1795684" cy="276999"/>
          </a:xfrm>
          <a:prstGeom prst="rect">
            <a:avLst/>
          </a:prstGeom>
          <a:noFill/>
        </p:spPr>
        <p:txBody>
          <a:bodyPr wrap="none" rtlCol="0">
            <a:spAutoFit/>
          </a:bodyPr>
          <a:lstStyle/>
          <a:p>
            <a:r>
              <a:rPr kumimoji="1" lang="en-US" altLang="ja-JP" sz="1200" dirty="0">
                <a:latin typeface="Meiryo UI" panose="020B0604030504040204" pitchFamily="34" charset="-128"/>
                <a:ea typeface="Meiryo UI" panose="020B0604030504040204" pitchFamily="34" charset="-128"/>
              </a:rPr>
              <a:t>Flutter</a:t>
            </a:r>
            <a:r>
              <a:rPr kumimoji="1" lang="ja-JP" altLang="en-US" sz="1200">
                <a:latin typeface="Meiryo UI" panose="020B0604030504040204" pitchFamily="34" charset="-128"/>
                <a:ea typeface="Meiryo UI" panose="020B0604030504040204" pitchFamily="34" charset="-128"/>
              </a:rPr>
              <a:t>プロジェクト定義→</a:t>
            </a:r>
          </a:p>
        </p:txBody>
      </p:sp>
      <p:sp>
        <p:nvSpPr>
          <p:cNvPr id="22" name="テキスト ボックス 21">
            <a:extLst>
              <a:ext uri="{FF2B5EF4-FFF2-40B4-BE49-F238E27FC236}">
                <a16:creationId xmlns:a16="http://schemas.microsoft.com/office/drawing/2014/main" id="{55C45AEA-7FA1-28A3-8A1F-ABD1A365B3CE}"/>
              </a:ext>
            </a:extLst>
          </p:cNvPr>
          <p:cNvSpPr txBox="1"/>
          <p:nvPr/>
        </p:nvSpPr>
        <p:spPr>
          <a:xfrm>
            <a:off x="395536" y="6314244"/>
            <a:ext cx="1619354" cy="461665"/>
          </a:xfrm>
          <a:prstGeom prst="rect">
            <a:avLst/>
          </a:prstGeom>
          <a:noFill/>
        </p:spPr>
        <p:txBody>
          <a:bodyPr wrap="none" rtlCol="0">
            <a:spAutoFit/>
          </a:bodyPr>
          <a:lstStyle/>
          <a:p>
            <a:r>
              <a:rPr kumimoji="1" lang="ja-JP" altLang="en-US" sz="1200">
                <a:latin typeface="Meiryo UI" panose="020B0604030504040204" pitchFamily="34" charset="-128"/>
                <a:ea typeface="Meiryo UI" panose="020B0604030504040204" pitchFamily="34" charset="-128"/>
              </a:rPr>
              <a:t>研修概要ドキュメント→</a:t>
            </a:r>
            <a:endParaRPr kumimoji="1" lang="en-US" altLang="ja-JP" sz="1200" dirty="0">
              <a:latin typeface="Meiryo UI" panose="020B0604030504040204" pitchFamily="34" charset="-128"/>
              <a:ea typeface="Meiryo UI" panose="020B0604030504040204" pitchFamily="34" charset="-128"/>
            </a:endParaRPr>
          </a:p>
          <a:p>
            <a:r>
              <a:rPr kumimoji="1" lang="en-US" altLang="ja-JP" sz="1200" dirty="0">
                <a:latin typeface="Meiryo UI" panose="020B0604030504040204" pitchFamily="34" charset="-128"/>
                <a:ea typeface="Meiryo UI" panose="020B0604030504040204" pitchFamily="34" charset="-128"/>
              </a:rPr>
              <a:t>(</a:t>
            </a:r>
            <a:r>
              <a:rPr kumimoji="1" lang="ja-JP" altLang="en-US" sz="1200">
                <a:latin typeface="Meiryo UI" panose="020B0604030504040204" pitchFamily="34" charset="-128"/>
                <a:ea typeface="Meiryo UI" panose="020B0604030504040204" pitchFamily="34" charset="-128"/>
              </a:rPr>
              <a:t>最初に開きます</a:t>
            </a:r>
            <a:r>
              <a:rPr kumimoji="1" lang="en-US" altLang="ja-JP" sz="1200" dirty="0">
                <a:latin typeface="Meiryo UI" panose="020B0604030504040204" pitchFamily="34" charset="-128"/>
                <a:ea typeface="Meiryo UI" panose="020B0604030504040204" pitchFamily="34" charset="-128"/>
              </a:rPr>
              <a:t>)</a:t>
            </a:r>
            <a:endParaRPr kumimoji="1" lang="ja-JP" altLang="en-US" sz="1200">
              <a:latin typeface="Meiryo UI" panose="020B0604030504040204" pitchFamily="34" charset="-128"/>
              <a:ea typeface="Meiryo UI" panose="020B0604030504040204" pitchFamily="34" charset="-128"/>
            </a:endParaRPr>
          </a:p>
        </p:txBody>
      </p:sp>
      <p:sp>
        <p:nvSpPr>
          <p:cNvPr id="23" name="正方形/長方形 22">
            <a:extLst>
              <a:ext uri="{FF2B5EF4-FFF2-40B4-BE49-F238E27FC236}">
                <a16:creationId xmlns:a16="http://schemas.microsoft.com/office/drawing/2014/main" id="{D05FA20A-BFEA-6DD0-D984-D09501FA1D41}"/>
              </a:ext>
            </a:extLst>
          </p:cNvPr>
          <p:cNvSpPr/>
          <p:nvPr/>
        </p:nvSpPr>
        <p:spPr>
          <a:xfrm>
            <a:off x="4914403" y="2420888"/>
            <a:ext cx="2033861" cy="72008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4" name="正方形/長方形 23">
            <a:extLst>
              <a:ext uri="{FF2B5EF4-FFF2-40B4-BE49-F238E27FC236}">
                <a16:creationId xmlns:a16="http://schemas.microsoft.com/office/drawing/2014/main" id="{C8F1304A-F330-D66A-F2B8-13454A23C42D}"/>
              </a:ext>
            </a:extLst>
          </p:cNvPr>
          <p:cNvSpPr/>
          <p:nvPr/>
        </p:nvSpPr>
        <p:spPr>
          <a:xfrm>
            <a:off x="4914403" y="3140968"/>
            <a:ext cx="2033861" cy="85917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5" name="正方形/長方形 24">
            <a:extLst>
              <a:ext uri="{FF2B5EF4-FFF2-40B4-BE49-F238E27FC236}">
                <a16:creationId xmlns:a16="http://schemas.microsoft.com/office/drawing/2014/main" id="{562077FC-A7E6-FC2D-2813-6DADA1971CF9}"/>
              </a:ext>
            </a:extLst>
          </p:cNvPr>
          <p:cNvSpPr/>
          <p:nvPr/>
        </p:nvSpPr>
        <p:spPr>
          <a:xfrm>
            <a:off x="4914403" y="4009988"/>
            <a:ext cx="2033861" cy="72008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6" name="正方形/長方形 25">
            <a:extLst>
              <a:ext uri="{FF2B5EF4-FFF2-40B4-BE49-F238E27FC236}">
                <a16:creationId xmlns:a16="http://schemas.microsoft.com/office/drawing/2014/main" id="{1356F72B-6B6C-0A41-8F0D-B44095396ECE}"/>
              </a:ext>
            </a:extLst>
          </p:cNvPr>
          <p:cNvSpPr/>
          <p:nvPr/>
        </p:nvSpPr>
        <p:spPr>
          <a:xfrm>
            <a:off x="4914403" y="4725144"/>
            <a:ext cx="2033861" cy="108012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正方形/長方形 26">
            <a:extLst>
              <a:ext uri="{FF2B5EF4-FFF2-40B4-BE49-F238E27FC236}">
                <a16:creationId xmlns:a16="http://schemas.microsoft.com/office/drawing/2014/main" id="{1BBA732E-313D-9BE6-BDE8-59A13C654843}"/>
              </a:ext>
            </a:extLst>
          </p:cNvPr>
          <p:cNvSpPr/>
          <p:nvPr/>
        </p:nvSpPr>
        <p:spPr>
          <a:xfrm>
            <a:off x="4914403" y="5805264"/>
            <a:ext cx="2033861" cy="36004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8" name="正方形/長方形 27">
            <a:extLst>
              <a:ext uri="{FF2B5EF4-FFF2-40B4-BE49-F238E27FC236}">
                <a16:creationId xmlns:a16="http://schemas.microsoft.com/office/drawing/2014/main" id="{7BB16A1A-E67B-EB39-0D6B-325A656520C9}"/>
              </a:ext>
            </a:extLst>
          </p:cNvPr>
          <p:cNvSpPr/>
          <p:nvPr/>
        </p:nvSpPr>
        <p:spPr>
          <a:xfrm>
            <a:off x="4914403" y="6165304"/>
            <a:ext cx="2033861" cy="355116"/>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テキスト ボックス 28">
            <a:extLst>
              <a:ext uri="{FF2B5EF4-FFF2-40B4-BE49-F238E27FC236}">
                <a16:creationId xmlns:a16="http://schemas.microsoft.com/office/drawing/2014/main" id="{AE38C1CF-BC77-9022-C080-BCAFBC1B7A0B}"/>
              </a:ext>
            </a:extLst>
          </p:cNvPr>
          <p:cNvSpPr txBox="1"/>
          <p:nvPr/>
        </p:nvSpPr>
        <p:spPr>
          <a:xfrm>
            <a:off x="6948264" y="2617179"/>
            <a:ext cx="1975221" cy="276999"/>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a:t>
            </a:r>
            <a:r>
              <a:rPr lang="en-US" altLang="ja-JP" sz="1200" dirty="0">
                <a:latin typeface="Meiryo UI" panose="020B0604030504040204" pitchFamily="34" charset="-128"/>
                <a:ea typeface="Meiryo UI" panose="020B0604030504040204" pitchFamily="34" charset="-128"/>
              </a:rPr>
              <a:t>1.</a:t>
            </a:r>
            <a:r>
              <a:rPr lang="ja-JP" altLang="en-US" sz="1200">
                <a:latin typeface="Meiryo UI" panose="020B0604030504040204" pitchFamily="34" charset="-128"/>
                <a:ea typeface="Meiryo UI" panose="020B0604030504040204" pitchFamily="34" charset="-128"/>
              </a:rPr>
              <a:t>事前準備用ドキュメント</a:t>
            </a:r>
            <a:endParaRPr kumimoji="1" lang="ja-JP" altLang="en-US" sz="1200">
              <a:latin typeface="Meiryo UI" panose="020B0604030504040204" pitchFamily="34" charset="-128"/>
              <a:ea typeface="Meiryo UI" panose="020B0604030504040204" pitchFamily="34" charset="-128"/>
            </a:endParaRPr>
          </a:p>
        </p:txBody>
      </p:sp>
      <p:sp>
        <p:nvSpPr>
          <p:cNvPr id="30" name="テキスト ボックス 29">
            <a:extLst>
              <a:ext uri="{FF2B5EF4-FFF2-40B4-BE49-F238E27FC236}">
                <a16:creationId xmlns:a16="http://schemas.microsoft.com/office/drawing/2014/main" id="{AE4CA2BE-7664-C533-2DBC-DD00885D682C}"/>
              </a:ext>
            </a:extLst>
          </p:cNvPr>
          <p:cNvSpPr txBox="1"/>
          <p:nvPr/>
        </p:nvSpPr>
        <p:spPr>
          <a:xfrm>
            <a:off x="6948264" y="3440033"/>
            <a:ext cx="1776448" cy="461665"/>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a:t>
            </a:r>
            <a:r>
              <a:rPr lang="en-US" altLang="ja-JP" sz="1200" dirty="0">
                <a:latin typeface="Meiryo UI" panose="020B0604030504040204" pitchFamily="34" charset="-128"/>
                <a:ea typeface="Meiryo UI" panose="020B0604030504040204" pitchFamily="34" charset="-128"/>
              </a:rPr>
              <a:t>2.</a:t>
            </a:r>
            <a:r>
              <a:rPr lang="ja-JP" altLang="en-US" sz="1200">
                <a:latin typeface="Meiryo UI" panose="020B0604030504040204" pitchFamily="34" charset="-128"/>
                <a:ea typeface="Meiryo UI" panose="020B0604030504040204" pitchFamily="34" charset="-128"/>
              </a:rPr>
              <a:t>学習ドキュメント</a:t>
            </a:r>
            <a:endParaRPr lang="en-US" altLang="ja-JP" sz="1200" dirty="0">
              <a:latin typeface="Meiryo UI" panose="020B0604030504040204" pitchFamily="34" charset="-128"/>
              <a:ea typeface="Meiryo UI" panose="020B0604030504040204" pitchFamily="34" charset="-128"/>
            </a:endParaRPr>
          </a:p>
          <a:p>
            <a:r>
              <a:rPr kumimoji="1" lang="ja-JP" altLang="en-US" sz="1200">
                <a:latin typeface="Meiryo UI" panose="020B0604030504040204" pitchFamily="34" charset="-128"/>
                <a:ea typeface="Meiryo UI" panose="020B0604030504040204" pitchFamily="34" charset="-128"/>
              </a:rPr>
              <a:t>（開発ハンズオンで使う）</a:t>
            </a:r>
          </a:p>
        </p:txBody>
      </p:sp>
      <p:sp>
        <p:nvSpPr>
          <p:cNvPr id="31" name="テキスト ボックス 30">
            <a:extLst>
              <a:ext uri="{FF2B5EF4-FFF2-40B4-BE49-F238E27FC236}">
                <a16:creationId xmlns:a16="http://schemas.microsoft.com/office/drawing/2014/main" id="{2BE00636-15A8-A7E9-3D58-667A24E50C16}"/>
              </a:ext>
            </a:extLst>
          </p:cNvPr>
          <p:cNvSpPr txBox="1"/>
          <p:nvPr/>
        </p:nvSpPr>
        <p:spPr>
          <a:xfrm>
            <a:off x="6966239" y="4196395"/>
            <a:ext cx="1776448" cy="461665"/>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a:t>
            </a:r>
            <a:r>
              <a:rPr lang="en-US" altLang="ja-JP" sz="1200" dirty="0">
                <a:latin typeface="Meiryo UI" panose="020B0604030504040204" pitchFamily="34" charset="-128"/>
                <a:ea typeface="Meiryo UI" panose="020B0604030504040204" pitchFamily="34" charset="-128"/>
              </a:rPr>
              <a:t>3.</a:t>
            </a:r>
            <a:r>
              <a:rPr lang="ja-JP" altLang="en-US" sz="1200">
                <a:latin typeface="Meiryo UI" panose="020B0604030504040204" pitchFamily="34" charset="-128"/>
                <a:ea typeface="Meiryo UI" panose="020B0604030504040204" pitchFamily="34" charset="-128"/>
              </a:rPr>
              <a:t>要件定義ドキュメント</a:t>
            </a:r>
            <a:endParaRPr lang="en-US" altLang="ja-JP" sz="1200" dirty="0">
              <a:latin typeface="Meiryo UI" panose="020B0604030504040204" pitchFamily="34" charset="-128"/>
              <a:ea typeface="Meiryo UI" panose="020B0604030504040204" pitchFamily="34" charset="-128"/>
            </a:endParaRPr>
          </a:p>
          <a:p>
            <a:r>
              <a:rPr kumimoji="1" lang="ja-JP" altLang="en-US" sz="1200">
                <a:latin typeface="Meiryo UI" panose="020B0604030504040204" pitchFamily="34" charset="-128"/>
                <a:ea typeface="Meiryo UI" panose="020B0604030504040204" pitchFamily="34" charset="-128"/>
              </a:rPr>
              <a:t>（開発ハンズオンで使う）</a:t>
            </a:r>
          </a:p>
        </p:txBody>
      </p:sp>
      <p:sp>
        <p:nvSpPr>
          <p:cNvPr id="32" name="テキスト ボックス 31">
            <a:extLst>
              <a:ext uri="{FF2B5EF4-FFF2-40B4-BE49-F238E27FC236}">
                <a16:creationId xmlns:a16="http://schemas.microsoft.com/office/drawing/2014/main" id="{CEDB6EB6-411D-8118-C02A-04B87B54F29B}"/>
              </a:ext>
            </a:extLst>
          </p:cNvPr>
          <p:cNvSpPr txBox="1"/>
          <p:nvPr/>
        </p:nvSpPr>
        <p:spPr>
          <a:xfrm>
            <a:off x="6972016" y="5055567"/>
            <a:ext cx="1776448" cy="461665"/>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a:t>
            </a:r>
            <a:r>
              <a:rPr lang="en-US" altLang="ja-JP" sz="1200" dirty="0">
                <a:latin typeface="Meiryo UI" panose="020B0604030504040204" pitchFamily="34" charset="-128"/>
                <a:ea typeface="Meiryo UI" panose="020B0604030504040204" pitchFamily="34" charset="-128"/>
              </a:rPr>
              <a:t>4.</a:t>
            </a:r>
            <a:r>
              <a:rPr lang="ja-JP" altLang="en-US" sz="1200">
                <a:latin typeface="Meiryo UI" panose="020B0604030504040204" pitchFamily="34" charset="-128"/>
                <a:ea typeface="Meiryo UI" panose="020B0604030504040204" pitchFamily="34" charset="-128"/>
              </a:rPr>
              <a:t>設計開発ドキュメント</a:t>
            </a:r>
            <a:endParaRPr lang="en-US" altLang="ja-JP" sz="1200" dirty="0">
              <a:latin typeface="Meiryo UI" panose="020B0604030504040204" pitchFamily="34" charset="-128"/>
              <a:ea typeface="Meiryo UI" panose="020B0604030504040204" pitchFamily="34" charset="-128"/>
            </a:endParaRPr>
          </a:p>
          <a:p>
            <a:r>
              <a:rPr kumimoji="1" lang="ja-JP" altLang="en-US" sz="1200">
                <a:latin typeface="Meiryo UI" panose="020B0604030504040204" pitchFamily="34" charset="-128"/>
                <a:ea typeface="Meiryo UI" panose="020B0604030504040204" pitchFamily="34" charset="-128"/>
              </a:rPr>
              <a:t>（開発ハンズオンで使う）</a:t>
            </a:r>
          </a:p>
        </p:txBody>
      </p:sp>
      <p:sp>
        <p:nvSpPr>
          <p:cNvPr id="33" name="テキスト ボックス 32">
            <a:extLst>
              <a:ext uri="{FF2B5EF4-FFF2-40B4-BE49-F238E27FC236}">
                <a16:creationId xmlns:a16="http://schemas.microsoft.com/office/drawing/2014/main" id="{4C339CEE-FE17-7657-0088-32D25B5ABDDB}"/>
              </a:ext>
            </a:extLst>
          </p:cNvPr>
          <p:cNvSpPr txBox="1"/>
          <p:nvPr/>
        </p:nvSpPr>
        <p:spPr>
          <a:xfrm>
            <a:off x="6972016" y="5733256"/>
            <a:ext cx="1776448" cy="461665"/>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a:t>
            </a:r>
            <a:r>
              <a:rPr lang="en-US" altLang="ja-JP" sz="1200" dirty="0">
                <a:latin typeface="Meiryo UI" panose="020B0604030504040204" pitchFamily="34" charset="-128"/>
                <a:ea typeface="Meiryo UI" panose="020B0604030504040204" pitchFamily="34" charset="-128"/>
              </a:rPr>
              <a:t>5.</a:t>
            </a:r>
            <a:r>
              <a:rPr lang="ja-JP" altLang="en-US" sz="1200">
                <a:latin typeface="Meiryo UI" panose="020B0604030504040204" pitchFamily="34" charset="-128"/>
                <a:ea typeface="Meiryo UI" panose="020B0604030504040204" pitchFamily="34" charset="-128"/>
              </a:rPr>
              <a:t>テストドキュメント</a:t>
            </a:r>
            <a:endParaRPr lang="en-US" altLang="ja-JP" sz="1200" dirty="0">
              <a:latin typeface="Meiryo UI" panose="020B0604030504040204" pitchFamily="34" charset="-128"/>
              <a:ea typeface="Meiryo UI" panose="020B0604030504040204" pitchFamily="34" charset="-128"/>
            </a:endParaRPr>
          </a:p>
          <a:p>
            <a:r>
              <a:rPr kumimoji="1" lang="ja-JP" altLang="en-US" sz="1200">
                <a:latin typeface="Meiryo UI" panose="020B0604030504040204" pitchFamily="34" charset="-128"/>
                <a:ea typeface="Meiryo UI" panose="020B0604030504040204" pitchFamily="34" charset="-128"/>
              </a:rPr>
              <a:t>（開発ハンズオンで使う）</a:t>
            </a:r>
          </a:p>
        </p:txBody>
      </p:sp>
      <p:sp>
        <p:nvSpPr>
          <p:cNvPr id="34" name="テキスト ボックス 33">
            <a:extLst>
              <a:ext uri="{FF2B5EF4-FFF2-40B4-BE49-F238E27FC236}">
                <a16:creationId xmlns:a16="http://schemas.microsoft.com/office/drawing/2014/main" id="{C30217B9-2189-928A-9B9C-058FEAD79B92}"/>
              </a:ext>
            </a:extLst>
          </p:cNvPr>
          <p:cNvSpPr txBox="1"/>
          <p:nvPr/>
        </p:nvSpPr>
        <p:spPr>
          <a:xfrm>
            <a:off x="6948264" y="6248345"/>
            <a:ext cx="1896673" cy="276999"/>
          </a:xfrm>
          <a:prstGeom prst="rect">
            <a:avLst/>
          </a:prstGeom>
          <a:noFill/>
        </p:spPr>
        <p:txBody>
          <a:bodyPr wrap="none" rtlCol="0">
            <a:spAutoFit/>
          </a:bodyPr>
          <a:lstStyle/>
          <a:p>
            <a:r>
              <a:rPr lang="ja-JP" altLang="en-US" sz="1200">
                <a:latin typeface="Meiryo UI" panose="020B0604030504040204" pitchFamily="34" charset="-128"/>
                <a:ea typeface="Meiryo UI" panose="020B0604030504040204" pitchFamily="34" charset="-128"/>
              </a:rPr>
              <a:t>←その他</a:t>
            </a:r>
            <a:r>
              <a:rPr kumimoji="1" lang="ja-JP" altLang="en-US" sz="1200">
                <a:latin typeface="Meiryo UI" panose="020B0604030504040204" pitchFamily="34" charset="-128"/>
                <a:ea typeface="Meiryo UI" panose="020B0604030504040204" pitchFamily="34" charset="-128"/>
              </a:rPr>
              <a:t>（財務分析デモ）</a:t>
            </a:r>
          </a:p>
        </p:txBody>
      </p:sp>
    </p:spTree>
    <p:extLst>
      <p:ext uri="{BB962C8B-B14F-4D97-AF65-F5344CB8AC3E}">
        <p14:creationId xmlns:p14="http://schemas.microsoft.com/office/powerpoint/2010/main" val="45661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星と惑星のcg&#10;&#10;中程度の精度で自動的に生成された説明">
            <a:extLst>
              <a:ext uri="{FF2B5EF4-FFF2-40B4-BE49-F238E27FC236}">
                <a16:creationId xmlns:a16="http://schemas.microsoft.com/office/drawing/2014/main" id="{6BE7E62B-FEEF-47F5-019A-41664DFE5A3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8816" cy="6858000"/>
          </a:xfrm>
          <a:prstGeom prst="rect">
            <a:avLst/>
          </a:prstGeom>
        </p:spPr>
      </p:pic>
      <p:sp>
        <p:nvSpPr>
          <p:cNvPr id="3" name="正方形/長方形 2">
            <a:extLst>
              <a:ext uri="{FF2B5EF4-FFF2-40B4-BE49-F238E27FC236}">
                <a16:creationId xmlns:a16="http://schemas.microsoft.com/office/drawing/2014/main" id="{0A38116D-3B08-9E54-B853-3C6B40D2F9FE}"/>
              </a:ext>
            </a:extLst>
          </p:cNvPr>
          <p:cNvSpPr/>
          <p:nvPr/>
        </p:nvSpPr>
        <p:spPr>
          <a:xfrm>
            <a:off x="0" y="980728"/>
            <a:ext cx="9144000" cy="1728192"/>
          </a:xfrm>
          <a:prstGeom prst="rect">
            <a:avLst/>
          </a:prstGeom>
          <a:solidFill>
            <a:srgbClr val="07171B"/>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5400" b="1" kern="0" dirty="0">
                <a:solidFill>
                  <a:schemeClr val="bg1"/>
                </a:solidFill>
                <a:latin typeface="Meiryo UI" panose="020B0604030504040204" pitchFamily="34" charset="-128"/>
                <a:ea typeface="Meiryo UI" panose="020B0604030504040204" pitchFamily="34" charset="-128"/>
              </a:rPr>
              <a:t>2.</a:t>
            </a:r>
            <a:r>
              <a:rPr lang="ja-JP" altLang="en-US" sz="5400" b="1" kern="0">
                <a:solidFill>
                  <a:schemeClr val="bg1"/>
                </a:solidFill>
                <a:latin typeface="Meiryo UI" panose="020B0604030504040204" pitchFamily="34" charset="-128"/>
                <a:ea typeface="Meiryo UI" panose="020B0604030504040204" pitchFamily="34" charset="-128"/>
              </a:rPr>
              <a:t>大規模言語モデル概要</a:t>
            </a:r>
            <a:endParaRPr kumimoji="1" lang="ja-JP" altLang="en-US" sz="5400" b="1">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669699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E39BC90-8D53-5AB8-484E-08741B14A4A0}"/>
              </a:ext>
            </a:extLst>
          </p:cNvPr>
          <p:cNvSpPr txBox="1"/>
          <p:nvPr/>
        </p:nvSpPr>
        <p:spPr>
          <a:xfrm>
            <a:off x="219732" y="0"/>
            <a:ext cx="7016564"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2-1. </a:t>
            </a:r>
            <a:r>
              <a:rPr lang="ja-JP" altLang="en-US" sz="3600" b="1" kern="0">
                <a:latin typeface="Meiryo UI" panose="020B0604030504040204" pitchFamily="34" charset="-128"/>
                <a:ea typeface="Meiryo UI" panose="020B0604030504040204" pitchFamily="34" charset="-128"/>
              </a:rPr>
              <a:t>生成</a:t>
            </a:r>
            <a:r>
              <a:rPr lang="en-US" altLang="ja-JP" sz="3600" b="1" kern="0" dirty="0">
                <a:latin typeface="Meiryo UI" panose="020B0604030504040204" pitchFamily="34" charset="-128"/>
                <a:ea typeface="Meiryo UI" panose="020B0604030504040204" pitchFamily="34" charset="-128"/>
              </a:rPr>
              <a:t>AI</a:t>
            </a:r>
            <a:r>
              <a:rPr lang="ja-JP" altLang="en-US" sz="3600" b="1" kern="0">
                <a:latin typeface="Meiryo UI" panose="020B0604030504040204" pitchFamily="34" charset="-128"/>
                <a:ea typeface="Meiryo UI" panose="020B0604030504040204" pitchFamily="34" charset="-128"/>
              </a:rPr>
              <a:t>とは？</a:t>
            </a:r>
            <a:endParaRPr lang="en-US" altLang="ja-JP" sz="3600" b="1" kern="0" dirty="0">
              <a:latin typeface="Meiryo UI" panose="020B0604030504040204" pitchFamily="34" charset="-128"/>
              <a:ea typeface="Meiryo UI" panose="020B0604030504040204" pitchFamily="34" charset="-128"/>
            </a:endParaRPr>
          </a:p>
        </p:txBody>
      </p:sp>
      <p:sp>
        <p:nvSpPr>
          <p:cNvPr id="2" name="コンテンツ プレースホルダー 4">
            <a:extLst>
              <a:ext uri="{FF2B5EF4-FFF2-40B4-BE49-F238E27FC236}">
                <a16:creationId xmlns:a16="http://schemas.microsoft.com/office/drawing/2014/main" id="{F90F994F-457D-A122-620C-8C607631B359}"/>
              </a:ext>
            </a:extLst>
          </p:cNvPr>
          <p:cNvSpPr txBox="1">
            <a:spLocks/>
          </p:cNvSpPr>
          <p:nvPr/>
        </p:nvSpPr>
        <p:spPr>
          <a:xfrm>
            <a:off x="321606" y="908720"/>
            <a:ext cx="8500787" cy="884807"/>
          </a:xfrm>
        </p:spPr>
        <p:txBody>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lang="ja-JP" altLang="en-US" sz="2800" b="1">
                <a:solidFill>
                  <a:srgbClr val="0000FF"/>
                </a:solidFill>
                <a:latin typeface="Meiryo UI" panose="020B0604030504040204" pitchFamily="34" charset="-128"/>
                <a:ea typeface="Meiryo UI" panose="020B0604030504040204" pitchFamily="34" charset="-128"/>
              </a:rPr>
              <a:t>言葉による指示（プロンプト）</a:t>
            </a:r>
            <a:r>
              <a:rPr lang="ja-JP" altLang="en-US" sz="2800">
                <a:latin typeface="Meiryo UI" panose="020B0604030504040204" pitchFamily="34" charset="-128"/>
                <a:ea typeface="Meiryo UI" panose="020B0604030504040204" pitchFamily="34" charset="-128"/>
              </a:rPr>
              <a:t>に従い、</a:t>
            </a:r>
            <a:br>
              <a:rPr lang="en-US" altLang="ja-JP" sz="2800" dirty="0">
                <a:latin typeface="Meiryo UI" panose="020B0604030504040204" pitchFamily="34" charset="-128"/>
                <a:ea typeface="Meiryo UI" panose="020B0604030504040204" pitchFamily="34" charset="-128"/>
              </a:rPr>
            </a:br>
            <a:r>
              <a:rPr lang="ja-JP" altLang="en-US" sz="2800" b="1">
                <a:solidFill>
                  <a:srgbClr val="0000FF"/>
                </a:solidFill>
                <a:latin typeface="Meiryo UI" panose="020B0604030504040204" pitchFamily="34" charset="-128"/>
                <a:ea typeface="Meiryo UI" panose="020B0604030504040204" pitchFamily="34" charset="-128"/>
              </a:rPr>
              <a:t>様々なコンテンツを生成</a:t>
            </a:r>
            <a:r>
              <a:rPr lang="ja-JP" altLang="en-US" sz="2800">
                <a:latin typeface="Meiryo UI" panose="020B0604030504040204" pitchFamily="34" charset="-128"/>
                <a:ea typeface="Meiryo UI" panose="020B0604030504040204" pitchFamily="34" charset="-128"/>
              </a:rPr>
              <a:t>する</a:t>
            </a:r>
            <a:r>
              <a:rPr lang="en-US" altLang="ja-JP" sz="2800" dirty="0">
                <a:latin typeface="Meiryo UI" panose="020B0604030504040204" pitchFamily="34" charset="-128"/>
                <a:ea typeface="Meiryo UI" panose="020B0604030504040204" pitchFamily="34" charset="-128"/>
              </a:rPr>
              <a:t>AI</a:t>
            </a:r>
          </a:p>
        </p:txBody>
      </p:sp>
      <p:sp>
        <p:nvSpPr>
          <p:cNvPr id="10" name="角丸四角形 9">
            <a:extLst>
              <a:ext uri="{FF2B5EF4-FFF2-40B4-BE49-F238E27FC236}">
                <a16:creationId xmlns:a16="http://schemas.microsoft.com/office/drawing/2014/main" id="{64C6490C-ED68-9687-FD0C-C30433187C11}"/>
              </a:ext>
            </a:extLst>
          </p:cNvPr>
          <p:cNvSpPr/>
          <p:nvPr/>
        </p:nvSpPr>
        <p:spPr>
          <a:xfrm>
            <a:off x="3707904" y="2437797"/>
            <a:ext cx="2796026" cy="1244540"/>
          </a:xfrm>
          <a:prstGeom prst="roundRect">
            <a:avLst>
              <a:gd name="adj" fmla="val 7704"/>
            </a:avLst>
          </a:prstGeom>
          <a:solidFill>
            <a:schemeClr val="bg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a:solidFill>
                  <a:schemeClr val="tx1"/>
                </a:solidFill>
                <a:latin typeface="Meiryo UI" panose="020B0604030504040204" pitchFamily="34" charset="-128"/>
                <a:ea typeface="Meiryo UI" panose="020B0604030504040204" pitchFamily="34" charset="-128"/>
              </a:rPr>
              <a:t>プロンプト：</a:t>
            </a:r>
            <a:endParaRPr lang="en-US" altLang="ja-JP" dirty="0">
              <a:solidFill>
                <a:schemeClr val="tx1"/>
              </a:solidFill>
              <a:latin typeface="Meiryo UI" panose="020B0604030504040204" pitchFamily="34" charset="-128"/>
              <a:ea typeface="Meiryo UI" panose="020B0604030504040204" pitchFamily="34" charset="-128"/>
            </a:endParaRPr>
          </a:p>
          <a:p>
            <a:r>
              <a:rPr lang="ja-JP" altLang="en-US">
                <a:solidFill>
                  <a:schemeClr val="tx1"/>
                </a:solidFill>
                <a:latin typeface="Meiryo UI" panose="020B0604030504040204" pitchFamily="34" charset="-128"/>
                <a:ea typeface="Meiryo UI" panose="020B0604030504040204" pitchFamily="34" charset="-128"/>
              </a:rPr>
              <a:t>生成AI講演用に20文字</a:t>
            </a:r>
            <a:br>
              <a:rPr lang="en-US" altLang="ja-JP" dirty="0">
                <a:solidFill>
                  <a:schemeClr val="tx1"/>
                </a:solidFill>
                <a:latin typeface="Meiryo UI" panose="020B0604030504040204" pitchFamily="34" charset="-128"/>
                <a:ea typeface="Meiryo UI" panose="020B0604030504040204" pitchFamily="34" charset="-128"/>
              </a:rPr>
            </a:br>
            <a:r>
              <a:rPr lang="ja-JP" altLang="en-US">
                <a:solidFill>
                  <a:schemeClr val="tx1"/>
                </a:solidFill>
                <a:latin typeface="Meiryo UI" panose="020B0604030504040204" pitchFamily="34" charset="-128"/>
                <a:ea typeface="Meiryo UI" panose="020B0604030504040204" pitchFamily="34" charset="-128"/>
              </a:rPr>
              <a:t>程度のタイトルを3つ</a:t>
            </a:r>
            <a:br>
              <a:rPr lang="en-US" altLang="ja-JP" dirty="0">
                <a:solidFill>
                  <a:schemeClr val="tx1"/>
                </a:solidFill>
                <a:latin typeface="Meiryo UI" panose="020B0604030504040204" pitchFamily="34" charset="-128"/>
                <a:ea typeface="Meiryo UI" panose="020B0604030504040204" pitchFamily="34" charset="-128"/>
              </a:rPr>
            </a:br>
            <a:r>
              <a:rPr lang="ja-JP" altLang="en-US">
                <a:solidFill>
                  <a:schemeClr val="tx1"/>
                </a:solidFill>
                <a:latin typeface="Meiryo UI" panose="020B0604030504040204" pitchFamily="34" charset="-128"/>
                <a:ea typeface="Meiryo UI" panose="020B0604030504040204" pitchFamily="34" charset="-128"/>
              </a:rPr>
              <a:t>考えてください。</a:t>
            </a:r>
          </a:p>
        </p:txBody>
      </p:sp>
      <p:sp>
        <p:nvSpPr>
          <p:cNvPr id="12" name="下矢印 11">
            <a:extLst>
              <a:ext uri="{FF2B5EF4-FFF2-40B4-BE49-F238E27FC236}">
                <a16:creationId xmlns:a16="http://schemas.microsoft.com/office/drawing/2014/main" id="{85932A57-9087-B575-B76A-5D40A0668B7E}"/>
              </a:ext>
            </a:extLst>
          </p:cNvPr>
          <p:cNvSpPr/>
          <p:nvPr/>
        </p:nvSpPr>
        <p:spPr>
          <a:xfrm>
            <a:off x="4666563" y="3773759"/>
            <a:ext cx="878708" cy="460175"/>
          </a:xfrm>
          <a:prstGeom prst="downArrow">
            <a:avLst>
              <a:gd name="adj1" fmla="val 55336"/>
              <a:gd name="adj2" fmla="val 50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3" name="正方形/長方形 12">
            <a:extLst>
              <a:ext uri="{FF2B5EF4-FFF2-40B4-BE49-F238E27FC236}">
                <a16:creationId xmlns:a16="http://schemas.microsoft.com/office/drawing/2014/main" id="{53D65512-55C5-BC77-A491-071A9BD10134}"/>
              </a:ext>
            </a:extLst>
          </p:cNvPr>
          <p:cNvSpPr/>
          <p:nvPr/>
        </p:nvSpPr>
        <p:spPr>
          <a:xfrm>
            <a:off x="3738853" y="4274054"/>
            <a:ext cx="2734128" cy="2252953"/>
          </a:xfrm>
          <a:prstGeom prst="rect">
            <a:avLst/>
          </a:prstGeom>
          <a:solidFill>
            <a:schemeClr val="bg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en" altLang="ja-JP" sz="1600" dirty="0">
                <a:solidFill>
                  <a:schemeClr val="tx1"/>
                </a:solidFill>
                <a:latin typeface="Meiryo UI" panose="020B0604030504040204" pitchFamily="34" charset="-128"/>
                <a:ea typeface="Meiryo UI" panose="020B0604030504040204" pitchFamily="34" charset="-128"/>
              </a:rPr>
              <a:t>1. AI</a:t>
            </a:r>
            <a:r>
              <a:rPr kumimoji="1" lang="ja-JP" altLang="en-US" sz="1600">
                <a:solidFill>
                  <a:schemeClr val="tx1"/>
                </a:solidFill>
                <a:latin typeface="Meiryo UI" panose="020B0604030504040204" pitchFamily="34" charset="-128"/>
                <a:ea typeface="Meiryo UI" panose="020B0604030504040204" pitchFamily="34" charset="-128"/>
              </a:rPr>
              <a:t>時代のポテンシャル</a:t>
            </a:r>
            <a:r>
              <a:rPr kumimoji="1" lang="en-US" altLang="ja-JP" sz="1600" dirty="0">
                <a:solidFill>
                  <a:schemeClr val="tx1"/>
                </a:solidFill>
                <a:latin typeface="Meiryo UI" panose="020B0604030504040204" pitchFamily="34" charset="-128"/>
                <a:ea typeface="Meiryo UI" panose="020B0604030504040204" pitchFamily="34" charset="-128"/>
              </a:rPr>
              <a:t>: </a:t>
            </a:r>
            <a:br>
              <a:rPr kumimoji="1" lang="en-US" altLang="ja-JP" sz="1600" dirty="0">
                <a:solidFill>
                  <a:schemeClr val="tx1"/>
                </a:solidFill>
                <a:latin typeface="Meiryo UI" panose="020B0604030504040204" pitchFamily="34" charset="-128"/>
                <a:ea typeface="Meiryo UI" panose="020B0604030504040204" pitchFamily="34" charset="-128"/>
              </a:rPr>
            </a:br>
            <a:r>
              <a:rPr kumimoji="1" lang="ja-JP" altLang="en-US" sz="1600">
                <a:solidFill>
                  <a:schemeClr val="tx1"/>
                </a:solidFill>
                <a:latin typeface="Meiryo UI" panose="020B0604030504040204" pitchFamily="34" charset="-128"/>
                <a:ea typeface="Meiryo UI" panose="020B0604030504040204" pitchFamily="34" charset="-128"/>
              </a:rPr>
              <a:t>大胆につかむ未来</a:t>
            </a:r>
            <a:endParaRPr kumimoji="1" lang="en-US" altLang="ja-JP" sz="1600" dirty="0">
              <a:solidFill>
                <a:schemeClr val="tx1"/>
              </a:solidFill>
              <a:latin typeface="Meiryo UI" panose="020B0604030504040204" pitchFamily="34" charset="-128"/>
              <a:ea typeface="Meiryo UI" panose="020B0604030504040204" pitchFamily="34" charset="-128"/>
            </a:endParaRPr>
          </a:p>
          <a:p>
            <a:endParaRPr kumimoji="1" lang="en-US" altLang="ja-JP" sz="800" dirty="0">
              <a:solidFill>
                <a:schemeClr val="tx1"/>
              </a:solidFill>
              <a:latin typeface="Meiryo UI" panose="020B0604030504040204" pitchFamily="34" charset="-128"/>
              <a:ea typeface="Meiryo UI" panose="020B0604030504040204" pitchFamily="34" charset="-128"/>
            </a:endParaRPr>
          </a:p>
          <a:p>
            <a:r>
              <a:rPr kumimoji="1" lang="en-US" altLang="ja-JP" sz="1600" dirty="0">
                <a:solidFill>
                  <a:schemeClr val="tx1"/>
                </a:solidFill>
                <a:latin typeface="Meiryo UI" panose="020B0604030504040204" pitchFamily="34" charset="-128"/>
                <a:ea typeface="Meiryo UI" panose="020B0604030504040204" pitchFamily="34" charset="-128"/>
              </a:rPr>
              <a:t>2. </a:t>
            </a:r>
            <a:r>
              <a:rPr kumimoji="1" lang="ja-JP" altLang="en-US" sz="1600">
                <a:solidFill>
                  <a:schemeClr val="tx1"/>
                </a:solidFill>
                <a:latin typeface="Meiryo UI" panose="020B0604030504040204" pitchFamily="34" charset="-128"/>
                <a:ea typeface="Meiryo UI" panose="020B0604030504040204" pitchFamily="34" charset="-128"/>
              </a:rPr>
              <a:t>誤解せず活用せよ</a:t>
            </a:r>
            <a:r>
              <a:rPr kumimoji="1" lang="en-US" altLang="ja-JP" sz="1600" dirty="0">
                <a:solidFill>
                  <a:schemeClr val="tx1"/>
                </a:solidFill>
                <a:latin typeface="Meiryo UI" panose="020B0604030504040204" pitchFamily="34" charset="-128"/>
                <a:ea typeface="Meiryo UI" panose="020B0604030504040204" pitchFamily="34" charset="-128"/>
              </a:rPr>
              <a:t>: </a:t>
            </a:r>
            <a:r>
              <a:rPr kumimoji="1" lang="en" altLang="ja-JP" sz="1600" dirty="0">
                <a:solidFill>
                  <a:schemeClr val="tx1"/>
                </a:solidFill>
                <a:latin typeface="Meiryo UI" panose="020B0604030504040204" pitchFamily="34" charset="-128"/>
                <a:ea typeface="Meiryo UI" panose="020B0604030504040204" pitchFamily="34" charset="-128"/>
              </a:rPr>
              <a:t>ChatGPT</a:t>
            </a:r>
            <a:r>
              <a:rPr kumimoji="1" lang="ja-JP" altLang="en-US" sz="1600">
                <a:solidFill>
                  <a:schemeClr val="tx1"/>
                </a:solidFill>
                <a:latin typeface="Meiryo UI" panose="020B0604030504040204" pitchFamily="34" charset="-128"/>
                <a:ea typeface="Meiryo UI" panose="020B0604030504040204" pitchFamily="34" charset="-128"/>
              </a:rPr>
              <a:t>のビジネス最適化</a:t>
            </a:r>
            <a:endParaRPr kumimoji="1" lang="en-US" altLang="ja-JP" sz="1600" dirty="0">
              <a:solidFill>
                <a:schemeClr val="tx1"/>
              </a:solidFill>
              <a:latin typeface="Meiryo UI" panose="020B0604030504040204" pitchFamily="34" charset="-128"/>
              <a:ea typeface="Meiryo UI" panose="020B0604030504040204" pitchFamily="34" charset="-128"/>
            </a:endParaRPr>
          </a:p>
          <a:p>
            <a:endParaRPr kumimoji="1" lang="en-US" altLang="ja-JP" sz="800" dirty="0">
              <a:solidFill>
                <a:schemeClr val="tx1"/>
              </a:solidFill>
              <a:latin typeface="Meiryo UI" panose="020B0604030504040204" pitchFamily="34" charset="-128"/>
              <a:ea typeface="Meiryo UI" panose="020B0604030504040204" pitchFamily="34" charset="-128"/>
            </a:endParaRPr>
          </a:p>
          <a:p>
            <a:r>
              <a:rPr kumimoji="1" lang="en-US" altLang="ja-JP" sz="1600" dirty="0">
                <a:solidFill>
                  <a:schemeClr val="tx1"/>
                </a:solidFill>
                <a:latin typeface="Meiryo UI" panose="020B0604030504040204" pitchFamily="34" charset="-128"/>
                <a:ea typeface="Meiryo UI" panose="020B0604030504040204" pitchFamily="34" charset="-128"/>
              </a:rPr>
              <a:t>3. </a:t>
            </a:r>
            <a:r>
              <a:rPr kumimoji="1" lang="ja-JP" altLang="en-US" sz="1600">
                <a:solidFill>
                  <a:schemeClr val="tx1"/>
                </a:solidFill>
                <a:latin typeface="Meiryo UI" panose="020B0604030504040204" pitchFamily="34" charset="-128"/>
                <a:ea typeface="Meiryo UI" panose="020B0604030504040204" pitchFamily="34" charset="-128"/>
              </a:rPr>
              <a:t>恐怖から進化へ</a:t>
            </a:r>
            <a:r>
              <a:rPr kumimoji="1" lang="en-US" altLang="ja-JP" sz="1600" dirty="0">
                <a:solidFill>
                  <a:schemeClr val="tx1"/>
                </a:solidFill>
                <a:latin typeface="Meiryo UI" panose="020B0604030504040204" pitchFamily="34" charset="-128"/>
                <a:ea typeface="Meiryo UI" panose="020B0604030504040204" pitchFamily="34" charset="-128"/>
              </a:rPr>
              <a:t>: </a:t>
            </a:r>
            <a:br>
              <a:rPr kumimoji="1" lang="en-US" altLang="ja-JP" sz="1600" dirty="0">
                <a:solidFill>
                  <a:schemeClr val="tx1"/>
                </a:solidFill>
                <a:latin typeface="Meiryo UI" panose="020B0604030504040204" pitchFamily="34" charset="-128"/>
                <a:ea typeface="Meiryo UI" panose="020B0604030504040204" pitchFamily="34" charset="-128"/>
              </a:rPr>
            </a:br>
            <a:r>
              <a:rPr kumimoji="1" lang="ja-JP" altLang="en-US" sz="1600">
                <a:solidFill>
                  <a:schemeClr val="tx1"/>
                </a:solidFill>
                <a:latin typeface="Meiryo UI" panose="020B0604030504040204" pitchFamily="34" charset="-128"/>
                <a:ea typeface="Meiryo UI" panose="020B0604030504040204" pitchFamily="34" charset="-128"/>
              </a:rPr>
              <a:t>生成</a:t>
            </a:r>
            <a:r>
              <a:rPr kumimoji="1" lang="en" altLang="ja-JP" sz="1600" dirty="0">
                <a:solidFill>
                  <a:schemeClr val="tx1"/>
                </a:solidFill>
                <a:latin typeface="Meiryo UI" panose="020B0604030504040204" pitchFamily="34" charset="-128"/>
                <a:ea typeface="Meiryo UI" panose="020B0604030504040204" pitchFamily="34" charset="-128"/>
              </a:rPr>
              <a:t>AI</a:t>
            </a:r>
            <a:r>
              <a:rPr kumimoji="1" lang="ja-JP" altLang="en-US" sz="1600">
                <a:solidFill>
                  <a:schemeClr val="tx1"/>
                </a:solidFill>
                <a:latin typeface="Meiryo UI" panose="020B0604030504040204" pitchFamily="34" charset="-128"/>
                <a:ea typeface="Meiryo UI" panose="020B0604030504040204" pitchFamily="34" charset="-128"/>
              </a:rPr>
              <a:t>の実力と可能性</a:t>
            </a:r>
          </a:p>
        </p:txBody>
      </p:sp>
      <p:sp>
        <p:nvSpPr>
          <p:cNvPr id="14" name="角丸四角形 13">
            <a:extLst>
              <a:ext uri="{FF2B5EF4-FFF2-40B4-BE49-F238E27FC236}">
                <a16:creationId xmlns:a16="http://schemas.microsoft.com/office/drawing/2014/main" id="{FBA44C86-52D8-67A3-84B4-E5E5CF9D16F7}"/>
              </a:ext>
            </a:extLst>
          </p:cNvPr>
          <p:cNvSpPr/>
          <p:nvPr/>
        </p:nvSpPr>
        <p:spPr>
          <a:xfrm>
            <a:off x="6613389" y="2430896"/>
            <a:ext cx="2351099" cy="1244540"/>
          </a:xfrm>
          <a:prstGeom prst="roundRect">
            <a:avLst>
              <a:gd name="adj" fmla="val 7704"/>
            </a:avLst>
          </a:prstGeom>
          <a:solidFill>
            <a:schemeClr val="bg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a:solidFill>
                  <a:schemeClr val="tx1"/>
                </a:solidFill>
                <a:latin typeface="Meiryo UI" panose="020B0604030504040204" pitchFamily="34" charset="-128"/>
                <a:ea typeface="Meiryo UI" panose="020B0604030504040204" pitchFamily="34" charset="-128"/>
              </a:rPr>
              <a:t>プロンプト：</a:t>
            </a:r>
            <a:endParaRPr lang="en-US" altLang="ja-JP" dirty="0">
              <a:solidFill>
                <a:schemeClr val="tx1"/>
              </a:solidFill>
              <a:latin typeface="Meiryo UI" panose="020B0604030504040204" pitchFamily="34" charset="-128"/>
              <a:ea typeface="Meiryo UI" panose="020B0604030504040204" pitchFamily="34" charset="-128"/>
            </a:endParaRPr>
          </a:p>
          <a:p>
            <a:r>
              <a:rPr lang="ja-JP" altLang="en-US">
                <a:solidFill>
                  <a:schemeClr val="tx1"/>
                </a:solidFill>
                <a:latin typeface="Meiryo UI" panose="020B0604030504040204" pitchFamily="34" charset="-128"/>
                <a:ea typeface="Meiryo UI" panose="020B0604030504040204" pitchFamily="34" charset="-128"/>
              </a:rPr>
              <a:t>スマホアプリの</a:t>
            </a:r>
            <a:br>
              <a:rPr lang="en-US" altLang="ja-JP" dirty="0">
                <a:solidFill>
                  <a:schemeClr val="tx1"/>
                </a:solidFill>
                <a:latin typeface="Meiryo UI" panose="020B0604030504040204" pitchFamily="34" charset="-128"/>
                <a:ea typeface="Meiryo UI" panose="020B0604030504040204" pitchFamily="34" charset="-128"/>
              </a:rPr>
            </a:br>
            <a:r>
              <a:rPr lang="ja-JP" altLang="en-US">
                <a:solidFill>
                  <a:schemeClr val="tx1"/>
                </a:solidFill>
                <a:latin typeface="Meiryo UI" panose="020B0604030504040204" pitchFamily="34" charset="-128"/>
                <a:ea typeface="Meiryo UI" panose="020B0604030504040204" pitchFamily="34" charset="-128"/>
              </a:rPr>
              <a:t>ログイン画面を</a:t>
            </a:r>
            <a:br>
              <a:rPr lang="en-US" altLang="ja-JP" dirty="0">
                <a:solidFill>
                  <a:schemeClr val="tx1"/>
                </a:solidFill>
                <a:latin typeface="Meiryo UI" panose="020B0604030504040204" pitchFamily="34" charset="-128"/>
                <a:ea typeface="Meiryo UI" panose="020B0604030504040204" pitchFamily="34" charset="-128"/>
              </a:rPr>
            </a:br>
            <a:r>
              <a:rPr lang="ja-JP" altLang="en-US">
                <a:solidFill>
                  <a:schemeClr val="tx1"/>
                </a:solidFill>
                <a:latin typeface="Meiryo UI" panose="020B0604030504040204" pitchFamily="34" charset="-128"/>
                <a:ea typeface="Meiryo UI" panose="020B0604030504040204" pitchFamily="34" charset="-128"/>
              </a:rPr>
              <a:t>作成してください。</a:t>
            </a:r>
          </a:p>
        </p:txBody>
      </p:sp>
      <p:sp>
        <p:nvSpPr>
          <p:cNvPr id="15" name="角丸四角形 14">
            <a:extLst>
              <a:ext uri="{FF2B5EF4-FFF2-40B4-BE49-F238E27FC236}">
                <a16:creationId xmlns:a16="http://schemas.microsoft.com/office/drawing/2014/main" id="{F0F9774C-81AB-3A9B-4FAC-42BC1C803A16}"/>
              </a:ext>
            </a:extLst>
          </p:cNvPr>
          <p:cNvSpPr/>
          <p:nvPr/>
        </p:nvSpPr>
        <p:spPr>
          <a:xfrm>
            <a:off x="179438" y="2419217"/>
            <a:ext cx="3163994" cy="1244540"/>
          </a:xfrm>
          <a:prstGeom prst="roundRect">
            <a:avLst>
              <a:gd name="adj" fmla="val 11065"/>
            </a:avLst>
          </a:prstGeom>
          <a:solidFill>
            <a:schemeClr val="bg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a:solidFill>
                  <a:schemeClr val="tx1"/>
                </a:solidFill>
                <a:latin typeface="Meiryo UI" panose="020B0604030504040204" pitchFamily="34" charset="-128"/>
                <a:ea typeface="Meiryo UI" panose="020B0604030504040204" pitchFamily="34" charset="-128"/>
              </a:rPr>
              <a:t>プロンプト：</a:t>
            </a:r>
            <a:endParaRPr lang="en-US" altLang="ja-JP" sz="1400" dirty="0">
              <a:solidFill>
                <a:schemeClr val="tx1"/>
              </a:solidFill>
              <a:latin typeface="Meiryo UI" panose="020B0604030504040204" pitchFamily="34" charset="-128"/>
              <a:ea typeface="Meiryo UI" panose="020B0604030504040204" pitchFamily="34" charset="-128"/>
            </a:endParaRPr>
          </a:p>
          <a:p>
            <a:r>
              <a:rPr lang="ja-JP" altLang="en-US">
                <a:solidFill>
                  <a:schemeClr val="tx1"/>
                </a:solidFill>
                <a:latin typeface="Meiryo UI" panose="020B0604030504040204" pitchFamily="34" charset="-128"/>
                <a:ea typeface="Meiryo UI" panose="020B0604030504040204" pitchFamily="34" charset="-128"/>
              </a:rPr>
              <a:t>山に囲まれた池の中の島に佇むモダンな家</a:t>
            </a:r>
          </a:p>
        </p:txBody>
      </p:sp>
      <p:sp>
        <p:nvSpPr>
          <p:cNvPr id="17" name="下矢印 16">
            <a:extLst>
              <a:ext uri="{FF2B5EF4-FFF2-40B4-BE49-F238E27FC236}">
                <a16:creationId xmlns:a16="http://schemas.microsoft.com/office/drawing/2014/main" id="{6EB47322-FD8A-0199-C96D-11C668D386EC}"/>
              </a:ext>
            </a:extLst>
          </p:cNvPr>
          <p:cNvSpPr/>
          <p:nvPr/>
        </p:nvSpPr>
        <p:spPr>
          <a:xfrm>
            <a:off x="7349584" y="3759957"/>
            <a:ext cx="878708" cy="460175"/>
          </a:xfrm>
          <a:prstGeom prst="downArrow">
            <a:avLst>
              <a:gd name="adj1" fmla="val 55336"/>
              <a:gd name="adj2" fmla="val 50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pic>
        <p:nvPicPr>
          <p:cNvPr id="18" name="図 17"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196C4AE-AA78-FAC2-246E-5E90010CA91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1480" y="4253349"/>
            <a:ext cx="1674916" cy="2252953"/>
          </a:xfrm>
          <a:prstGeom prst="rect">
            <a:avLst/>
          </a:prstGeom>
          <a:ln>
            <a:solidFill>
              <a:schemeClr val="tx1"/>
            </a:solidFill>
          </a:ln>
        </p:spPr>
      </p:pic>
      <p:pic>
        <p:nvPicPr>
          <p:cNvPr id="28" name="図 27" descr="山と湖の風景&#10;&#10;自動的に生成された説明">
            <a:extLst>
              <a:ext uri="{FF2B5EF4-FFF2-40B4-BE49-F238E27FC236}">
                <a16:creationId xmlns:a16="http://schemas.microsoft.com/office/drawing/2014/main" id="{D72679C6-CA9B-58CF-01C8-D95AD574DA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2530" y="4253349"/>
            <a:ext cx="3097811" cy="2252953"/>
          </a:xfrm>
          <a:prstGeom prst="rect">
            <a:avLst/>
          </a:prstGeom>
        </p:spPr>
      </p:pic>
      <p:sp>
        <p:nvSpPr>
          <p:cNvPr id="30" name="テキスト ボックス 29">
            <a:extLst>
              <a:ext uri="{FF2B5EF4-FFF2-40B4-BE49-F238E27FC236}">
                <a16:creationId xmlns:a16="http://schemas.microsoft.com/office/drawing/2014/main" id="{4E9F1733-9958-7D0B-9475-20AA4652D75F}"/>
              </a:ext>
            </a:extLst>
          </p:cNvPr>
          <p:cNvSpPr txBox="1"/>
          <p:nvPr/>
        </p:nvSpPr>
        <p:spPr>
          <a:xfrm>
            <a:off x="3833689" y="1929111"/>
            <a:ext cx="4846536" cy="461665"/>
          </a:xfrm>
          <a:prstGeom prst="rect">
            <a:avLst/>
          </a:prstGeom>
          <a:noFill/>
        </p:spPr>
        <p:txBody>
          <a:bodyPr wrap="square" rtlCol="0">
            <a:spAutoFit/>
          </a:bodyPr>
          <a:lstStyle/>
          <a:p>
            <a:pPr algn="ctr"/>
            <a:r>
              <a:rPr kumimoji="1" lang="ja-JP" altLang="en-US" sz="2400" b="1">
                <a:latin typeface="Meiryo UI" panose="020B0604030504040204" pitchFamily="34" charset="-128"/>
                <a:ea typeface="Meiryo UI" panose="020B0604030504040204" pitchFamily="34" charset="-128"/>
              </a:rPr>
              <a:t>大規模言語モデル</a:t>
            </a:r>
            <a:r>
              <a:rPr kumimoji="1" lang="en-US" altLang="ja-JP" sz="2400" b="1" dirty="0">
                <a:latin typeface="Meiryo UI" panose="020B0604030504040204" pitchFamily="34" charset="-128"/>
                <a:ea typeface="Meiryo UI" panose="020B0604030504040204" pitchFamily="34" charset="-128"/>
              </a:rPr>
              <a:t> (ChatGPT)</a:t>
            </a:r>
            <a:endParaRPr kumimoji="1" lang="ja-JP" altLang="en-US" sz="2400" b="1">
              <a:latin typeface="Meiryo UI" panose="020B0604030504040204" pitchFamily="34" charset="-128"/>
              <a:ea typeface="Meiryo UI" panose="020B0604030504040204" pitchFamily="34" charset="-128"/>
            </a:endParaRPr>
          </a:p>
        </p:txBody>
      </p:sp>
      <p:sp>
        <p:nvSpPr>
          <p:cNvPr id="31" name="下矢印 30">
            <a:extLst>
              <a:ext uri="{FF2B5EF4-FFF2-40B4-BE49-F238E27FC236}">
                <a16:creationId xmlns:a16="http://schemas.microsoft.com/office/drawing/2014/main" id="{1439E2C6-D0E9-C54B-38BB-60B4AC19B2FA}"/>
              </a:ext>
            </a:extLst>
          </p:cNvPr>
          <p:cNvSpPr/>
          <p:nvPr/>
        </p:nvSpPr>
        <p:spPr>
          <a:xfrm>
            <a:off x="1322081" y="3754117"/>
            <a:ext cx="878708" cy="460175"/>
          </a:xfrm>
          <a:prstGeom prst="downArrow">
            <a:avLst>
              <a:gd name="adj1" fmla="val 55336"/>
              <a:gd name="adj2" fmla="val 50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2" name="テキスト ボックス 31">
            <a:extLst>
              <a:ext uri="{FF2B5EF4-FFF2-40B4-BE49-F238E27FC236}">
                <a16:creationId xmlns:a16="http://schemas.microsoft.com/office/drawing/2014/main" id="{45B25E30-2651-C612-2181-5FFD38AFA451}"/>
              </a:ext>
            </a:extLst>
          </p:cNvPr>
          <p:cNvSpPr txBox="1"/>
          <p:nvPr/>
        </p:nvSpPr>
        <p:spPr>
          <a:xfrm>
            <a:off x="485438" y="1918495"/>
            <a:ext cx="2551994" cy="461665"/>
          </a:xfrm>
          <a:prstGeom prst="rect">
            <a:avLst/>
          </a:prstGeom>
          <a:noFill/>
        </p:spPr>
        <p:txBody>
          <a:bodyPr wrap="square" rtlCol="0">
            <a:spAutoFit/>
          </a:bodyPr>
          <a:lstStyle/>
          <a:p>
            <a:pPr algn="ctr"/>
            <a:r>
              <a:rPr kumimoji="1" lang="ja-JP" altLang="en-US" sz="2400" b="1">
                <a:latin typeface="Meiryo UI" panose="020B0604030504040204" pitchFamily="34" charset="-128"/>
                <a:ea typeface="Meiryo UI" panose="020B0604030504040204" pitchFamily="34" charset="-128"/>
              </a:rPr>
              <a:t>画像生成</a:t>
            </a:r>
          </a:p>
        </p:txBody>
      </p:sp>
    </p:spTree>
    <p:extLst>
      <p:ext uri="{BB962C8B-B14F-4D97-AF65-F5344CB8AC3E}">
        <p14:creationId xmlns:p14="http://schemas.microsoft.com/office/powerpoint/2010/main" val="2437407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E39BC90-8D53-5AB8-484E-08741B14A4A0}"/>
              </a:ext>
            </a:extLst>
          </p:cNvPr>
          <p:cNvSpPr txBox="1"/>
          <p:nvPr/>
        </p:nvSpPr>
        <p:spPr>
          <a:xfrm>
            <a:off x="219732" y="0"/>
            <a:ext cx="8640960" cy="646331"/>
          </a:xfrm>
          <a:prstGeom prst="rect">
            <a:avLst/>
          </a:prstGeom>
          <a:noFill/>
        </p:spPr>
        <p:txBody>
          <a:bodyPr wrap="square">
            <a:spAutoFit/>
          </a:bodyPr>
          <a:lstStyle/>
          <a:p>
            <a:r>
              <a:rPr lang="en-US" altLang="ja-JP" sz="3600" b="1" kern="0" dirty="0">
                <a:latin typeface="Meiryo UI" panose="020B0604030504040204" pitchFamily="34" charset="-128"/>
                <a:ea typeface="Meiryo UI" panose="020B0604030504040204" pitchFamily="34" charset="-128"/>
              </a:rPr>
              <a:t>2-2. </a:t>
            </a:r>
            <a:r>
              <a:rPr lang="ja-JP" altLang="en-US" sz="3600" b="1" kern="0">
                <a:latin typeface="Meiryo UI" panose="020B0604030504040204" pitchFamily="34" charset="-128"/>
                <a:ea typeface="Meiryo UI" panose="020B0604030504040204" pitchFamily="34" charset="-128"/>
              </a:rPr>
              <a:t>大規模言語モデルの進化</a:t>
            </a:r>
            <a:endParaRPr lang="en-US" altLang="ja-JP" sz="3600" b="1" kern="0" dirty="0">
              <a:latin typeface="Meiryo UI" panose="020B0604030504040204" pitchFamily="34" charset="-128"/>
              <a:ea typeface="Meiryo UI" panose="020B0604030504040204" pitchFamily="34" charset="-128"/>
            </a:endParaRPr>
          </a:p>
        </p:txBody>
      </p:sp>
      <p:sp>
        <p:nvSpPr>
          <p:cNvPr id="2" name="コンテンツ プレースホルダー 4">
            <a:extLst>
              <a:ext uri="{FF2B5EF4-FFF2-40B4-BE49-F238E27FC236}">
                <a16:creationId xmlns:a16="http://schemas.microsoft.com/office/drawing/2014/main" id="{F90F994F-457D-A122-620C-8C607631B359}"/>
              </a:ext>
            </a:extLst>
          </p:cNvPr>
          <p:cNvSpPr txBox="1">
            <a:spLocks/>
          </p:cNvSpPr>
          <p:nvPr/>
        </p:nvSpPr>
        <p:spPr>
          <a:xfrm>
            <a:off x="84248" y="992119"/>
            <a:ext cx="9024256" cy="3281279"/>
          </a:xfrm>
        </p:spPr>
        <p:txBody>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185738" indent="-185738"/>
            <a:r>
              <a:rPr lang="en-US" altLang="ja-JP" sz="2000" dirty="0">
                <a:solidFill>
                  <a:srgbClr val="071339"/>
                </a:solidFill>
                <a:latin typeface="Meiryo UI" panose="020B0604030504040204" pitchFamily="34" charset="-128"/>
                <a:ea typeface="Meiryo UI" panose="020B0604030504040204" pitchFamily="34" charset="-128"/>
              </a:rPr>
              <a:t>2023</a:t>
            </a:r>
            <a:r>
              <a:rPr lang="ja-JP" altLang="en-US" sz="2000">
                <a:solidFill>
                  <a:srgbClr val="071339"/>
                </a:solidFill>
                <a:latin typeface="Meiryo UI" panose="020B0604030504040204" pitchFamily="34" charset="-128"/>
                <a:ea typeface="Meiryo UI" panose="020B0604030504040204" pitchFamily="34" charset="-128"/>
              </a:rPr>
              <a:t>年</a:t>
            </a:r>
            <a:r>
              <a:rPr lang="en-US" altLang="ja-JP" sz="2000" dirty="0">
                <a:solidFill>
                  <a:srgbClr val="071339"/>
                </a:solidFill>
                <a:latin typeface="Meiryo UI" panose="020B0604030504040204" pitchFamily="34" charset="-128"/>
                <a:ea typeface="Meiryo UI" panose="020B0604030504040204" pitchFamily="34" charset="-128"/>
              </a:rPr>
              <a:t>3</a:t>
            </a:r>
            <a:r>
              <a:rPr lang="ja-JP" altLang="en-US" sz="2000">
                <a:solidFill>
                  <a:srgbClr val="071339"/>
                </a:solidFill>
                <a:latin typeface="Meiryo UI" panose="020B0604030504040204" pitchFamily="34" charset="-128"/>
                <a:ea typeface="Meiryo UI" panose="020B0604030504040204" pitchFamily="34" charset="-128"/>
              </a:rPr>
              <a:t>月</a:t>
            </a:r>
            <a:r>
              <a:rPr lang="en-US" altLang="ja-JP" sz="2000" dirty="0">
                <a:solidFill>
                  <a:srgbClr val="071339"/>
                </a:solidFill>
                <a:latin typeface="Meiryo UI" panose="020B0604030504040204" pitchFamily="34" charset="-128"/>
                <a:ea typeface="Meiryo UI" panose="020B0604030504040204" pitchFamily="34" charset="-128"/>
              </a:rPr>
              <a:t>14</a:t>
            </a:r>
            <a:r>
              <a:rPr lang="ja-JP" altLang="en-US" sz="2000">
                <a:solidFill>
                  <a:srgbClr val="071339"/>
                </a:solidFill>
                <a:latin typeface="Meiryo UI" panose="020B0604030504040204" pitchFamily="34" charset="-128"/>
                <a:ea typeface="Meiryo UI" panose="020B0604030504040204" pitchFamily="34" charset="-128"/>
              </a:rPr>
              <a:t>日に</a:t>
            </a:r>
            <a:r>
              <a:rPr lang="en-US" altLang="ja-JP" sz="2400" b="1" dirty="0">
                <a:solidFill>
                  <a:srgbClr val="0000FF"/>
                </a:solidFill>
                <a:latin typeface="Meiryo UI" panose="020B0604030504040204" pitchFamily="34" charset="-128"/>
                <a:ea typeface="Meiryo UI" panose="020B0604030504040204" pitchFamily="34" charset="-128"/>
              </a:rPr>
              <a:t>GPT-4</a:t>
            </a:r>
            <a:r>
              <a:rPr kumimoji="1" lang="ja-JP" altLang="en-US" sz="2400" b="1">
                <a:solidFill>
                  <a:srgbClr val="0000FF"/>
                </a:solidFill>
                <a:latin typeface="Meiryo UI" panose="020B0604030504040204" pitchFamily="34" charset="-128"/>
                <a:ea typeface="Meiryo UI" panose="020B0604030504040204" pitchFamily="34" charset="-128"/>
              </a:rPr>
              <a:t>が爆誕</a:t>
            </a:r>
            <a:r>
              <a:rPr lang="ja-JP" altLang="en-US" sz="2000">
                <a:latin typeface="Meiryo UI" panose="020B0604030504040204" pitchFamily="34" charset="-128"/>
                <a:ea typeface="Meiryo UI" panose="020B0604030504040204" pitchFamily="34" charset="-128"/>
              </a:rPr>
              <a:t>、</a:t>
            </a:r>
            <a:r>
              <a:rPr lang="en-US" altLang="ja-JP" sz="2000" dirty="0">
                <a:latin typeface="Meiryo UI" panose="020B0604030504040204" pitchFamily="34" charset="-128"/>
                <a:ea typeface="Meiryo UI" panose="020B0604030504040204" pitchFamily="34" charset="-128"/>
              </a:rPr>
              <a:t>Q&amp;A</a:t>
            </a:r>
            <a:r>
              <a:rPr lang="ja-JP" altLang="en-US" sz="2000">
                <a:latin typeface="Meiryo UI" panose="020B0604030504040204" pitchFamily="34" charset="-128"/>
                <a:ea typeface="Meiryo UI" panose="020B0604030504040204" pitchFamily="34" charset="-128"/>
              </a:rPr>
              <a:t>形式で</a:t>
            </a:r>
            <a:r>
              <a:rPr kumimoji="1" lang="ja-JP" altLang="en-US" sz="2400" b="1">
                <a:solidFill>
                  <a:srgbClr val="0000FF"/>
                </a:solidFill>
                <a:latin typeface="Meiryo UI" panose="020B0604030504040204" pitchFamily="34" charset="-128"/>
                <a:ea typeface="Meiryo UI" panose="020B0604030504040204" pitchFamily="34" charset="-128"/>
              </a:rPr>
              <a:t>文章作成や文章要約、</a:t>
            </a:r>
            <a:br>
              <a:rPr kumimoji="1" lang="en-US" altLang="ja-JP" sz="2400" b="1" dirty="0">
                <a:solidFill>
                  <a:srgbClr val="0000FF"/>
                </a:solidFill>
                <a:latin typeface="Meiryo UI" panose="020B0604030504040204" pitchFamily="34" charset="-128"/>
                <a:ea typeface="Meiryo UI" panose="020B0604030504040204" pitchFamily="34" charset="-128"/>
              </a:rPr>
            </a:br>
            <a:r>
              <a:rPr kumimoji="1" lang="ja-JP" altLang="en-US" sz="2400" b="1">
                <a:solidFill>
                  <a:srgbClr val="0000FF"/>
                </a:solidFill>
                <a:latin typeface="Meiryo UI" panose="020B0604030504040204" pitchFamily="34" charset="-128"/>
                <a:ea typeface="Meiryo UI" panose="020B0604030504040204" pitchFamily="34" charset="-128"/>
              </a:rPr>
              <a:t>質疑応答、翻訳、プログラミングなど</a:t>
            </a:r>
            <a:r>
              <a:rPr kumimoji="1" lang="ja-JP" altLang="en-US" sz="2000">
                <a:latin typeface="Meiryo UI" panose="020B0604030504040204" pitchFamily="34" charset="-128"/>
                <a:ea typeface="Meiryo UI" panose="020B0604030504040204" pitchFamily="34" charset="-128"/>
              </a:rPr>
              <a:t>が可能</a:t>
            </a:r>
            <a:r>
              <a:rPr lang="ja-JP" altLang="en-US" sz="2000">
                <a:latin typeface="Meiryo UI" panose="020B0604030504040204" pitchFamily="34" charset="-128"/>
                <a:ea typeface="Meiryo UI" panose="020B0604030504040204" pitchFamily="34" charset="-128"/>
              </a:rPr>
              <a:t>。</a:t>
            </a:r>
            <a:endParaRPr lang="en-US" altLang="ja-JP" sz="2000" dirty="0">
              <a:latin typeface="Meiryo UI" panose="020B0604030504040204" pitchFamily="34" charset="-128"/>
              <a:ea typeface="Meiryo UI" panose="020B0604030504040204" pitchFamily="34" charset="-128"/>
            </a:endParaRPr>
          </a:p>
          <a:p>
            <a:pPr marL="185738" indent="-185738"/>
            <a:r>
              <a:rPr kumimoji="1" lang="en-US" altLang="ja-JP" sz="2000" dirty="0">
                <a:latin typeface="Meiryo UI" panose="020B0604030504040204" pitchFamily="34" charset="-128"/>
                <a:ea typeface="Meiryo UI" panose="020B0604030504040204" pitchFamily="34" charset="-128"/>
              </a:rPr>
              <a:t>GPT-3</a:t>
            </a:r>
            <a:r>
              <a:rPr lang="ja-JP" altLang="en-US" sz="2000">
                <a:latin typeface="Meiryo UI" panose="020B0604030504040204" pitchFamily="34" charset="-128"/>
                <a:ea typeface="Meiryo UI" panose="020B0604030504040204" pitchFamily="34" charset="-128"/>
              </a:rPr>
              <a:t>は</a:t>
            </a:r>
            <a:r>
              <a:rPr kumimoji="1" lang="ja-JP" altLang="en-US" sz="2000">
                <a:latin typeface="Meiryo UI" panose="020B0604030504040204" pitchFamily="34" charset="-128"/>
                <a:ea typeface="Meiryo UI" panose="020B0604030504040204" pitchFamily="34" charset="-128"/>
              </a:rPr>
              <a:t>小学生レベルだったが、</a:t>
            </a:r>
            <a:r>
              <a:rPr kumimoji="1" lang="en-US" altLang="ja-JP" sz="2400" b="1" dirty="0">
                <a:solidFill>
                  <a:srgbClr val="0000FF"/>
                </a:solidFill>
                <a:latin typeface="Meiryo UI" panose="020B0604030504040204" pitchFamily="34" charset="-128"/>
                <a:ea typeface="Meiryo UI" panose="020B0604030504040204" pitchFamily="34" charset="-128"/>
              </a:rPr>
              <a:t>GPT-4</a:t>
            </a:r>
            <a:r>
              <a:rPr lang="ja-JP" altLang="en-US" sz="2400" b="1">
                <a:solidFill>
                  <a:srgbClr val="0000FF"/>
                </a:solidFill>
                <a:latin typeface="Meiryo UI" panose="020B0604030504040204" pitchFamily="34" charset="-128"/>
                <a:ea typeface="Meiryo UI" panose="020B0604030504040204" pitchFamily="34" charset="-128"/>
              </a:rPr>
              <a:t>は</a:t>
            </a:r>
            <a:r>
              <a:rPr kumimoji="1" lang="ja-JP" altLang="en-US" sz="2400" b="1">
                <a:solidFill>
                  <a:srgbClr val="0000FF"/>
                </a:solidFill>
                <a:latin typeface="Meiryo UI" panose="020B0604030504040204" pitchFamily="34" charset="-128"/>
                <a:ea typeface="Meiryo UI" panose="020B0604030504040204" pitchFamily="34" charset="-128"/>
              </a:rPr>
              <a:t>大学生</a:t>
            </a:r>
            <a:r>
              <a:rPr kumimoji="1" lang="ja-JP" altLang="en-US" sz="2000">
                <a:latin typeface="Meiryo UI" panose="020B0604030504040204" pitchFamily="34" charset="-128"/>
                <a:ea typeface="Meiryo UI" panose="020B0604030504040204" pitchFamily="34" charset="-128"/>
              </a:rPr>
              <a:t>が半日調べて作った</a:t>
            </a:r>
            <a:br>
              <a:rPr kumimoji="1" lang="en-US" altLang="ja-JP" sz="2000" dirty="0">
                <a:latin typeface="Meiryo UI" panose="020B0604030504040204" pitchFamily="34" charset="-128"/>
                <a:ea typeface="Meiryo UI" panose="020B0604030504040204" pitchFamily="34" charset="-128"/>
              </a:rPr>
            </a:br>
            <a:r>
              <a:rPr kumimoji="1" lang="ja-JP" altLang="en-US" sz="2000">
                <a:latin typeface="Meiryo UI" panose="020B0604030504040204" pitchFamily="34" charset="-128"/>
                <a:ea typeface="Meiryo UI" panose="020B0604030504040204" pitchFamily="34" charset="-128"/>
              </a:rPr>
              <a:t>レポートを数十秒で作成するくらいの知能</a:t>
            </a:r>
            <a:endParaRPr kumimoji="1" lang="en-US" altLang="ja-JP" sz="2000" dirty="0">
              <a:latin typeface="Meiryo UI" panose="020B0604030504040204" pitchFamily="34" charset="-128"/>
              <a:ea typeface="Meiryo UI" panose="020B0604030504040204" pitchFamily="34" charset="-128"/>
            </a:endParaRPr>
          </a:p>
          <a:p>
            <a:pPr marL="185738" indent="-185738"/>
            <a:r>
              <a:rPr lang="en-US" altLang="ja-JP" sz="2400" b="1" dirty="0">
                <a:solidFill>
                  <a:srgbClr val="0000FF"/>
                </a:solidFill>
                <a:latin typeface="Meiryo UI" panose="020B0604030504040204" pitchFamily="34" charset="-128"/>
                <a:ea typeface="Meiryo UI" panose="020B0604030504040204" pitchFamily="34" charset="-128"/>
              </a:rPr>
              <a:t>GPT-4-Turbo</a:t>
            </a:r>
            <a:r>
              <a:rPr lang="ja-JP" altLang="en-US" sz="2000">
                <a:latin typeface="Meiryo UI" panose="020B0604030504040204" pitchFamily="34" charset="-128"/>
                <a:ea typeface="Meiryo UI" panose="020B0604030504040204" pitchFamily="34" charset="-128"/>
              </a:rPr>
              <a:t>は、画像や音声の理解も生成も可能なマルチモーダル対応</a:t>
            </a:r>
            <a:endParaRPr lang="en-US" altLang="ja-JP" sz="2000" dirty="0">
              <a:latin typeface="Meiryo UI" panose="020B0604030504040204" pitchFamily="34" charset="-128"/>
              <a:ea typeface="Meiryo UI" panose="020B0604030504040204" pitchFamily="34" charset="-128"/>
            </a:endParaRPr>
          </a:p>
          <a:p>
            <a:pPr marL="185738" indent="-185738"/>
            <a:r>
              <a:rPr lang="ja-JP" altLang="en-US" sz="2000">
                <a:latin typeface="Meiryo UI" panose="020B0604030504040204" pitchFamily="34" charset="-128"/>
                <a:ea typeface="Meiryo UI" panose="020B0604030504040204" pitchFamily="34" charset="-128"/>
              </a:rPr>
              <a:t>近い将来、人類の叡智を超えた</a:t>
            </a:r>
            <a:r>
              <a:rPr lang="en-US" altLang="ja-JP" sz="2400" b="1" dirty="0">
                <a:solidFill>
                  <a:srgbClr val="0000FF"/>
                </a:solidFill>
                <a:latin typeface="Meiryo UI" panose="020B0604030504040204" pitchFamily="34" charset="-128"/>
                <a:ea typeface="Meiryo UI" panose="020B0604030504040204" pitchFamily="34" charset="-128"/>
              </a:rPr>
              <a:t>AGI(</a:t>
            </a:r>
            <a:r>
              <a:rPr lang="ja-JP" altLang="en-US" sz="2400" b="1">
                <a:solidFill>
                  <a:srgbClr val="0000FF"/>
                </a:solidFill>
                <a:latin typeface="Meiryo UI" panose="020B0604030504040204" pitchFamily="34" charset="-128"/>
                <a:ea typeface="Meiryo UI" panose="020B0604030504040204" pitchFamily="34" charset="-128"/>
              </a:rPr>
              <a:t>汎用人工知能</a:t>
            </a:r>
            <a:r>
              <a:rPr lang="en-US" altLang="ja-JP" sz="2400" b="1" dirty="0">
                <a:solidFill>
                  <a:srgbClr val="0000FF"/>
                </a:solidFill>
                <a:latin typeface="Meiryo UI" panose="020B0604030504040204" pitchFamily="34" charset="-128"/>
                <a:ea typeface="Meiryo UI" panose="020B0604030504040204" pitchFamily="34" charset="-128"/>
              </a:rPr>
              <a:t>)</a:t>
            </a:r>
            <a:r>
              <a:rPr lang="ja-JP" altLang="en-US" sz="2400" b="1">
                <a:solidFill>
                  <a:srgbClr val="0000FF"/>
                </a:solidFill>
                <a:latin typeface="Meiryo UI" panose="020B0604030504040204" pitchFamily="34" charset="-128"/>
                <a:ea typeface="Meiryo UI" panose="020B0604030504040204" pitchFamily="34" charset="-128"/>
              </a:rPr>
              <a:t> </a:t>
            </a:r>
            <a:r>
              <a:rPr lang="ja-JP" altLang="en-US" sz="2000">
                <a:latin typeface="Meiryo UI" panose="020B0604030504040204" pitchFamily="34" charset="-128"/>
                <a:ea typeface="Meiryo UI" panose="020B0604030504040204" pitchFamily="34" charset="-128"/>
              </a:rPr>
              <a:t>開発が期待される</a:t>
            </a:r>
            <a:endParaRPr lang="en-US" altLang="ja-JP" sz="2000" dirty="0">
              <a:latin typeface="Meiryo UI" panose="020B0604030504040204" pitchFamily="34" charset="-128"/>
              <a:ea typeface="Meiryo UI" panose="020B0604030504040204" pitchFamily="34" charset="-128"/>
            </a:endParaRPr>
          </a:p>
        </p:txBody>
      </p:sp>
      <p:sp>
        <p:nvSpPr>
          <p:cNvPr id="6" name="円/楕円 5">
            <a:extLst>
              <a:ext uri="{FF2B5EF4-FFF2-40B4-BE49-F238E27FC236}">
                <a16:creationId xmlns:a16="http://schemas.microsoft.com/office/drawing/2014/main" id="{7D50AC50-858B-FF80-0BD7-86FDFA34940F}"/>
              </a:ext>
            </a:extLst>
          </p:cNvPr>
          <p:cNvSpPr/>
          <p:nvPr/>
        </p:nvSpPr>
        <p:spPr>
          <a:xfrm>
            <a:off x="119537" y="5496718"/>
            <a:ext cx="1028626" cy="1028626"/>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en-US" altLang="ja-JP" sz="1400" b="1" dirty="0">
                <a:solidFill>
                  <a:schemeClr val="tx1"/>
                </a:solidFill>
                <a:latin typeface="Meiryo UI" panose="020B0604030504040204" pitchFamily="34" charset="-128"/>
                <a:ea typeface="Meiryo UI" panose="020B0604030504040204" pitchFamily="34" charset="-128"/>
              </a:rPr>
              <a:t>2018</a:t>
            </a:r>
          </a:p>
          <a:p>
            <a:pPr algn="ctr"/>
            <a:r>
              <a:rPr lang="en-US" altLang="ja-JP" sz="1200" dirty="0">
                <a:solidFill>
                  <a:schemeClr val="tx1"/>
                </a:solidFill>
                <a:latin typeface="Meiryo UI" panose="020B0604030504040204" pitchFamily="34" charset="-128"/>
                <a:ea typeface="Meiryo UI" panose="020B0604030504040204" pitchFamily="34" charset="-128"/>
              </a:rPr>
              <a:t>Jun. 11</a:t>
            </a:r>
            <a:r>
              <a:rPr lang="en-US" altLang="ja-JP" sz="1200" baseline="30000" dirty="0">
                <a:solidFill>
                  <a:schemeClr val="tx1"/>
                </a:solidFill>
                <a:latin typeface="Meiryo UI" panose="020B0604030504040204" pitchFamily="34" charset="-128"/>
                <a:ea typeface="Meiryo UI" panose="020B0604030504040204" pitchFamily="34" charset="-128"/>
              </a:rPr>
              <a:t>th</a:t>
            </a:r>
            <a:endParaRPr lang="en-US" altLang="ja-JP" sz="1600" dirty="0">
              <a:solidFill>
                <a:schemeClr val="tx1"/>
              </a:solidFill>
              <a:latin typeface="Meiryo UI" panose="020B0604030504040204" pitchFamily="34" charset="-128"/>
              <a:ea typeface="Meiryo UI" panose="020B0604030504040204" pitchFamily="34" charset="-128"/>
            </a:endParaRPr>
          </a:p>
          <a:p>
            <a:pPr algn="ctr"/>
            <a:r>
              <a:rPr kumimoji="1" lang="en-US" altLang="ja-JP" b="1" dirty="0">
                <a:solidFill>
                  <a:schemeClr val="tx1"/>
                </a:solidFill>
                <a:latin typeface="Meiryo UI" panose="020B0604030504040204" pitchFamily="34" charset="-128"/>
                <a:ea typeface="Meiryo UI" panose="020B0604030504040204" pitchFamily="34" charset="-128"/>
              </a:rPr>
              <a:t>GPT-1</a:t>
            </a:r>
            <a:endParaRPr kumimoji="1" lang="ja-JP" altLang="en-US" sz="1600" b="1">
              <a:solidFill>
                <a:schemeClr val="tx1"/>
              </a:solidFill>
              <a:latin typeface="Meiryo UI" panose="020B0604030504040204" pitchFamily="34" charset="-128"/>
              <a:ea typeface="Meiryo UI" panose="020B0604030504040204" pitchFamily="34" charset="-128"/>
            </a:endParaRPr>
          </a:p>
        </p:txBody>
      </p:sp>
      <p:sp>
        <p:nvSpPr>
          <p:cNvPr id="7" name="円/楕円 6">
            <a:extLst>
              <a:ext uri="{FF2B5EF4-FFF2-40B4-BE49-F238E27FC236}">
                <a16:creationId xmlns:a16="http://schemas.microsoft.com/office/drawing/2014/main" id="{B50AC528-100F-B8D3-00C4-FDDFBFDE594B}"/>
              </a:ext>
            </a:extLst>
          </p:cNvPr>
          <p:cNvSpPr/>
          <p:nvPr/>
        </p:nvSpPr>
        <p:spPr>
          <a:xfrm>
            <a:off x="1335641" y="5496718"/>
            <a:ext cx="1028626" cy="1028626"/>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en-US" altLang="ja-JP" sz="1400" b="1" dirty="0">
                <a:solidFill>
                  <a:schemeClr val="tx1"/>
                </a:solidFill>
                <a:latin typeface="Meiryo UI" panose="020B0604030504040204" pitchFamily="34" charset="-128"/>
                <a:ea typeface="Meiryo UI" panose="020B0604030504040204" pitchFamily="34" charset="-128"/>
              </a:rPr>
              <a:t>2019</a:t>
            </a:r>
          </a:p>
          <a:p>
            <a:pPr algn="ctr"/>
            <a:r>
              <a:rPr lang="en-US" altLang="ja-JP" sz="1200" dirty="0">
                <a:solidFill>
                  <a:schemeClr val="tx1"/>
                </a:solidFill>
                <a:latin typeface="Meiryo UI" panose="020B0604030504040204" pitchFamily="34" charset="-128"/>
                <a:ea typeface="Meiryo UI" panose="020B0604030504040204" pitchFamily="34" charset="-128"/>
              </a:rPr>
              <a:t>Feb. 14</a:t>
            </a:r>
            <a:r>
              <a:rPr lang="en-US" altLang="ja-JP" sz="1200" baseline="30000" dirty="0">
                <a:solidFill>
                  <a:schemeClr val="tx1"/>
                </a:solidFill>
                <a:latin typeface="Meiryo UI" panose="020B0604030504040204" pitchFamily="34" charset="-128"/>
                <a:ea typeface="Meiryo UI" panose="020B0604030504040204" pitchFamily="34" charset="-128"/>
              </a:rPr>
              <a:t>th</a:t>
            </a:r>
            <a:endParaRPr lang="en-US" altLang="ja-JP" sz="1600" dirty="0">
              <a:solidFill>
                <a:schemeClr val="tx1"/>
              </a:solidFill>
              <a:latin typeface="Meiryo UI" panose="020B0604030504040204" pitchFamily="34" charset="-128"/>
              <a:ea typeface="Meiryo UI" panose="020B0604030504040204" pitchFamily="34" charset="-128"/>
            </a:endParaRPr>
          </a:p>
          <a:p>
            <a:pPr algn="ctr"/>
            <a:r>
              <a:rPr kumimoji="1" lang="en-US" altLang="ja-JP" b="1" dirty="0">
                <a:solidFill>
                  <a:schemeClr val="tx1"/>
                </a:solidFill>
                <a:latin typeface="Meiryo UI" panose="020B0604030504040204" pitchFamily="34" charset="-128"/>
                <a:ea typeface="Meiryo UI" panose="020B0604030504040204" pitchFamily="34" charset="-128"/>
              </a:rPr>
              <a:t>GPT-2</a:t>
            </a:r>
            <a:endParaRPr kumimoji="1" lang="ja-JP" altLang="en-US" sz="1600" b="1">
              <a:solidFill>
                <a:schemeClr val="tx1"/>
              </a:solidFill>
              <a:latin typeface="Meiryo UI" panose="020B0604030504040204" pitchFamily="34" charset="-128"/>
              <a:ea typeface="Meiryo UI" panose="020B0604030504040204" pitchFamily="34" charset="-128"/>
            </a:endParaRPr>
          </a:p>
        </p:txBody>
      </p:sp>
      <p:sp>
        <p:nvSpPr>
          <p:cNvPr id="8" name="円/楕円 7">
            <a:extLst>
              <a:ext uri="{FF2B5EF4-FFF2-40B4-BE49-F238E27FC236}">
                <a16:creationId xmlns:a16="http://schemas.microsoft.com/office/drawing/2014/main" id="{B5020AE6-C660-941C-D3AE-54C50FEAC34F}"/>
              </a:ext>
            </a:extLst>
          </p:cNvPr>
          <p:cNvSpPr/>
          <p:nvPr/>
        </p:nvSpPr>
        <p:spPr>
          <a:xfrm>
            <a:off x="2559777" y="5496718"/>
            <a:ext cx="1028626" cy="1028626"/>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en-US" altLang="ja-JP" sz="1400" b="1" dirty="0">
                <a:solidFill>
                  <a:schemeClr val="tx1"/>
                </a:solidFill>
                <a:latin typeface="Meiryo UI" panose="020B0604030504040204" pitchFamily="34" charset="-128"/>
                <a:ea typeface="Meiryo UI" panose="020B0604030504040204" pitchFamily="34" charset="-128"/>
              </a:rPr>
              <a:t>2020</a:t>
            </a:r>
          </a:p>
          <a:p>
            <a:pPr algn="ctr"/>
            <a:r>
              <a:rPr lang="en-US" altLang="ja-JP" sz="1200" dirty="0">
                <a:solidFill>
                  <a:schemeClr val="tx1"/>
                </a:solidFill>
                <a:latin typeface="Meiryo UI" panose="020B0604030504040204" pitchFamily="34" charset="-128"/>
                <a:ea typeface="Meiryo UI" panose="020B0604030504040204" pitchFamily="34" charset="-128"/>
              </a:rPr>
              <a:t>May 28</a:t>
            </a:r>
            <a:r>
              <a:rPr lang="en-US" altLang="ja-JP" sz="1200" baseline="30000" dirty="0">
                <a:solidFill>
                  <a:schemeClr val="tx1"/>
                </a:solidFill>
                <a:latin typeface="Meiryo UI" panose="020B0604030504040204" pitchFamily="34" charset="-128"/>
                <a:ea typeface="Meiryo UI" panose="020B0604030504040204" pitchFamily="34" charset="-128"/>
              </a:rPr>
              <a:t>th</a:t>
            </a:r>
            <a:endParaRPr lang="en-US" altLang="ja-JP" sz="1600" dirty="0">
              <a:solidFill>
                <a:schemeClr val="tx1"/>
              </a:solidFill>
              <a:latin typeface="Meiryo UI" panose="020B0604030504040204" pitchFamily="34" charset="-128"/>
              <a:ea typeface="Meiryo UI" panose="020B0604030504040204" pitchFamily="34" charset="-128"/>
            </a:endParaRPr>
          </a:p>
          <a:p>
            <a:pPr algn="ctr"/>
            <a:r>
              <a:rPr kumimoji="1" lang="en-US" altLang="ja-JP" b="1" dirty="0">
                <a:solidFill>
                  <a:schemeClr val="tx1"/>
                </a:solidFill>
                <a:latin typeface="Meiryo UI" panose="020B0604030504040204" pitchFamily="34" charset="-128"/>
                <a:ea typeface="Meiryo UI" panose="020B0604030504040204" pitchFamily="34" charset="-128"/>
              </a:rPr>
              <a:t>GPT-3</a:t>
            </a:r>
            <a:endParaRPr kumimoji="1" lang="ja-JP" altLang="en-US" sz="1600" b="1">
              <a:solidFill>
                <a:schemeClr val="tx1"/>
              </a:solidFill>
              <a:latin typeface="Meiryo UI" panose="020B0604030504040204" pitchFamily="34" charset="-128"/>
              <a:ea typeface="Meiryo UI" panose="020B0604030504040204" pitchFamily="34" charset="-128"/>
            </a:endParaRPr>
          </a:p>
        </p:txBody>
      </p:sp>
      <p:cxnSp>
        <p:nvCxnSpPr>
          <p:cNvPr id="10" name="直線矢印コネクタ 9">
            <a:extLst>
              <a:ext uri="{FF2B5EF4-FFF2-40B4-BE49-F238E27FC236}">
                <a16:creationId xmlns:a16="http://schemas.microsoft.com/office/drawing/2014/main" id="{689FAC0B-00C1-B672-4481-E7DAE7BA344C}"/>
              </a:ext>
            </a:extLst>
          </p:cNvPr>
          <p:cNvCxnSpPr>
            <a:cxnSpLocks/>
            <a:stCxn id="6" idx="6"/>
            <a:endCxn id="7" idx="2"/>
          </p:cNvCxnSpPr>
          <p:nvPr/>
        </p:nvCxnSpPr>
        <p:spPr>
          <a:xfrm>
            <a:off x="1148163" y="6011031"/>
            <a:ext cx="187478" cy="0"/>
          </a:xfrm>
          <a:prstGeom prst="straightConnector1">
            <a:avLst/>
          </a:prstGeom>
          <a:ln w="38100">
            <a:tailEnd type="arrow" w="lg" len="med"/>
          </a:ln>
        </p:spPr>
        <p:style>
          <a:lnRef idx="2">
            <a:schemeClr val="dk1"/>
          </a:lnRef>
          <a:fillRef idx="0">
            <a:schemeClr val="dk1"/>
          </a:fillRef>
          <a:effectRef idx="1">
            <a:schemeClr val="dk1"/>
          </a:effectRef>
          <a:fontRef idx="minor">
            <a:schemeClr val="tx1"/>
          </a:fontRef>
        </p:style>
      </p:cxnSp>
      <p:cxnSp>
        <p:nvCxnSpPr>
          <p:cNvPr id="11" name="直線矢印コネクタ 10">
            <a:extLst>
              <a:ext uri="{FF2B5EF4-FFF2-40B4-BE49-F238E27FC236}">
                <a16:creationId xmlns:a16="http://schemas.microsoft.com/office/drawing/2014/main" id="{E21A5CB8-27C0-9BDD-99CF-E09B1E5A3B79}"/>
              </a:ext>
            </a:extLst>
          </p:cNvPr>
          <p:cNvCxnSpPr>
            <a:cxnSpLocks/>
            <a:stCxn id="7" idx="6"/>
            <a:endCxn id="8" idx="2"/>
          </p:cNvCxnSpPr>
          <p:nvPr/>
        </p:nvCxnSpPr>
        <p:spPr>
          <a:xfrm>
            <a:off x="2364267" y="6011031"/>
            <a:ext cx="195510" cy="0"/>
          </a:xfrm>
          <a:prstGeom prst="straightConnector1">
            <a:avLst/>
          </a:prstGeom>
          <a:ln w="38100">
            <a:tailEnd type="arrow" w="lg" len="med"/>
          </a:ln>
        </p:spPr>
        <p:style>
          <a:lnRef idx="2">
            <a:schemeClr val="dk1"/>
          </a:lnRef>
          <a:fillRef idx="0">
            <a:schemeClr val="dk1"/>
          </a:fillRef>
          <a:effectRef idx="1">
            <a:schemeClr val="dk1"/>
          </a:effectRef>
          <a:fontRef idx="minor">
            <a:schemeClr val="tx1"/>
          </a:fontRef>
        </p:style>
      </p:cxnSp>
      <p:sp>
        <p:nvSpPr>
          <p:cNvPr id="14" name="円/楕円 13">
            <a:extLst>
              <a:ext uri="{FF2B5EF4-FFF2-40B4-BE49-F238E27FC236}">
                <a16:creationId xmlns:a16="http://schemas.microsoft.com/office/drawing/2014/main" id="{5A0B87EE-8E70-AC2A-48F4-59959A1C05D3}"/>
              </a:ext>
            </a:extLst>
          </p:cNvPr>
          <p:cNvSpPr/>
          <p:nvPr/>
        </p:nvSpPr>
        <p:spPr>
          <a:xfrm>
            <a:off x="3004760" y="4149080"/>
            <a:ext cx="1467696" cy="1467696"/>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en-US" altLang="ja-JP" sz="1600" b="1" dirty="0">
                <a:solidFill>
                  <a:schemeClr val="tx1"/>
                </a:solidFill>
                <a:latin typeface="Meiryo UI" panose="020B0604030504040204" pitchFamily="34" charset="-128"/>
                <a:ea typeface="Meiryo UI" panose="020B0604030504040204" pitchFamily="34" charset="-128"/>
              </a:rPr>
              <a:t>2022/11/30</a:t>
            </a:r>
          </a:p>
          <a:p>
            <a:pPr algn="ctr"/>
            <a:r>
              <a:rPr kumimoji="1" lang="en-US" altLang="ja-JP" sz="2000" b="1" dirty="0">
                <a:solidFill>
                  <a:schemeClr val="tx1"/>
                </a:solidFill>
                <a:latin typeface="Meiryo UI" panose="020B0604030504040204" pitchFamily="34" charset="-128"/>
                <a:ea typeface="Meiryo UI" panose="020B0604030504040204" pitchFamily="34" charset="-128"/>
              </a:rPr>
              <a:t>ChatGPT</a:t>
            </a:r>
            <a:endParaRPr kumimoji="1" lang="ja-JP" altLang="en-US" b="1">
              <a:solidFill>
                <a:schemeClr val="tx1"/>
              </a:solidFill>
              <a:latin typeface="Meiryo UI" panose="020B0604030504040204" pitchFamily="34" charset="-128"/>
              <a:ea typeface="Meiryo UI" panose="020B0604030504040204" pitchFamily="34" charset="-128"/>
            </a:endParaRPr>
          </a:p>
        </p:txBody>
      </p:sp>
      <p:cxnSp>
        <p:nvCxnSpPr>
          <p:cNvPr id="15" name="直線矢印コネクタ 14">
            <a:extLst>
              <a:ext uri="{FF2B5EF4-FFF2-40B4-BE49-F238E27FC236}">
                <a16:creationId xmlns:a16="http://schemas.microsoft.com/office/drawing/2014/main" id="{3AA4960C-7F1E-928B-4C27-C3FE3CCB9508}"/>
              </a:ext>
            </a:extLst>
          </p:cNvPr>
          <p:cNvCxnSpPr>
            <a:cxnSpLocks/>
            <a:stCxn id="8" idx="6"/>
            <a:endCxn id="14" idx="4"/>
          </p:cNvCxnSpPr>
          <p:nvPr/>
        </p:nvCxnSpPr>
        <p:spPr>
          <a:xfrm flipV="1">
            <a:off x="3588403" y="5616776"/>
            <a:ext cx="150205" cy="394255"/>
          </a:xfrm>
          <a:prstGeom prst="bentConnector2">
            <a:avLst/>
          </a:prstGeom>
          <a:ln w="38100">
            <a:tailEnd type="arrow" w="lg" len="med"/>
          </a:ln>
        </p:spPr>
        <p:style>
          <a:lnRef idx="2">
            <a:schemeClr val="dk1"/>
          </a:lnRef>
          <a:fillRef idx="0">
            <a:schemeClr val="dk1"/>
          </a:fillRef>
          <a:effectRef idx="1">
            <a:schemeClr val="dk1"/>
          </a:effectRef>
          <a:fontRef idx="minor">
            <a:schemeClr val="tx1"/>
          </a:fontRef>
        </p:style>
      </p:cxnSp>
      <p:sp>
        <p:nvSpPr>
          <p:cNvPr id="21" name="円/楕円 20">
            <a:extLst>
              <a:ext uri="{FF2B5EF4-FFF2-40B4-BE49-F238E27FC236}">
                <a16:creationId xmlns:a16="http://schemas.microsoft.com/office/drawing/2014/main" id="{CBB72340-DB90-23C8-7ACB-BE25AE2B228A}"/>
              </a:ext>
            </a:extLst>
          </p:cNvPr>
          <p:cNvSpPr/>
          <p:nvPr/>
        </p:nvSpPr>
        <p:spPr>
          <a:xfrm>
            <a:off x="4532615" y="3663879"/>
            <a:ext cx="1623561" cy="1623561"/>
          </a:xfrm>
          <a:prstGeom prst="ellipse">
            <a:avLst/>
          </a:prstGeom>
          <a:solidFill>
            <a:schemeClr val="bg1"/>
          </a:solidFill>
          <a:ln w="76200">
            <a:solidFill>
              <a:srgbClr val="0000FF"/>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en-US" altLang="ja-JP" sz="1600" b="1" dirty="0">
                <a:solidFill>
                  <a:schemeClr val="tx1"/>
                </a:solidFill>
                <a:latin typeface="Meiryo UI" panose="020B0604030504040204" pitchFamily="34" charset="-128"/>
                <a:ea typeface="Meiryo UI" panose="020B0604030504040204" pitchFamily="34" charset="-128"/>
              </a:rPr>
              <a:t>2023/3/14</a:t>
            </a:r>
          </a:p>
          <a:p>
            <a:pPr algn="ctr"/>
            <a:r>
              <a:rPr kumimoji="1" lang="en-US" altLang="ja-JP" sz="2800" b="1" dirty="0">
                <a:solidFill>
                  <a:schemeClr val="tx1"/>
                </a:solidFill>
                <a:latin typeface="Meiryo UI" panose="020B0604030504040204" pitchFamily="34" charset="-128"/>
                <a:ea typeface="Meiryo UI" panose="020B0604030504040204" pitchFamily="34" charset="-128"/>
              </a:rPr>
              <a:t>GPT-4</a:t>
            </a:r>
            <a:endParaRPr kumimoji="1" lang="ja-JP" altLang="en-US" sz="2400" b="1">
              <a:solidFill>
                <a:schemeClr val="tx1"/>
              </a:solidFill>
              <a:latin typeface="Meiryo UI" panose="020B0604030504040204" pitchFamily="34" charset="-128"/>
              <a:ea typeface="Meiryo UI" panose="020B0604030504040204" pitchFamily="34" charset="-128"/>
            </a:endParaRPr>
          </a:p>
        </p:txBody>
      </p:sp>
      <p:sp>
        <p:nvSpPr>
          <p:cNvPr id="22" name="円/楕円 21">
            <a:extLst>
              <a:ext uri="{FF2B5EF4-FFF2-40B4-BE49-F238E27FC236}">
                <a16:creationId xmlns:a16="http://schemas.microsoft.com/office/drawing/2014/main" id="{BD169DF1-3B9B-7E45-F36D-EAAC8ABE3DED}"/>
              </a:ext>
            </a:extLst>
          </p:cNvPr>
          <p:cNvSpPr/>
          <p:nvPr/>
        </p:nvSpPr>
        <p:spPr>
          <a:xfrm>
            <a:off x="6444208" y="3631256"/>
            <a:ext cx="1623561" cy="1623561"/>
          </a:xfrm>
          <a:prstGeom prst="ellipse">
            <a:avLst/>
          </a:prstGeom>
          <a:solidFill>
            <a:schemeClr val="bg1"/>
          </a:solidFill>
          <a:ln w="76200">
            <a:solidFill>
              <a:srgbClr val="0000FF"/>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en-US" altLang="ja-JP" sz="1600" b="1" dirty="0">
                <a:solidFill>
                  <a:schemeClr val="tx1"/>
                </a:solidFill>
                <a:latin typeface="Meiryo UI" panose="020B0604030504040204" pitchFamily="34" charset="-128"/>
                <a:ea typeface="Meiryo UI" panose="020B0604030504040204" pitchFamily="34" charset="-128"/>
              </a:rPr>
              <a:t>2023/11/6</a:t>
            </a:r>
            <a:endParaRPr lang="en-US" altLang="ja-JP" sz="1600" dirty="0">
              <a:solidFill>
                <a:schemeClr val="tx1"/>
              </a:solidFill>
              <a:latin typeface="Meiryo UI" panose="020B0604030504040204" pitchFamily="34" charset="-128"/>
              <a:ea typeface="Meiryo UI" panose="020B0604030504040204" pitchFamily="34" charset="-128"/>
            </a:endParaRPr>
          </a:p>
          <a:p>
            <a:pPr algn="ctr"/>
            <a:r>
              <a:rPr kumimoji="1" lang="en-US" altLang="ja-JP" sz="2800" b="1" dirty="0">
                <a:solidFill>
                  <a:schemeClr val="tx1"/>
                </a:solidFill>
                <a:latin typeface="Meiryo UI" panose="020B0604030504040204" pitchFamily="34" charset="-128"/>
                <a:ea typeface="Meiryo UI" panose="020B0604030504040204" pitchFamily="34" charset="-128"/>
              </a:rPr>
              <a:t>GPT-4</a:t>
            </a:r>
          </a:p>
          <a:p>
            <a:pPr algn="ctr"/>
            <a:r>
              <a:rPr kumimoji="1" lang="en-US" altLang="ja-JP" sz="2800" b="1" dirty="0">
                <a:solidFill>
                  <a:schemeClr val="tx1"/>
                </a:solidFill>
                <a:latin typeface="Meiryo UI" panose="020B0604030504040204" pitchFamily="34" charset="-128"/>
                <a:ea typeface="Meiryo UI" panose="020B0604030504040204" pitchFamily="34" charset="-128"/>
              </a:rPr>
              <a:t>Turbo</a:t>
            </a:r>
            <a:endParaRPr kumimoji="1" lang="ja-JP" altLang="en-US" sz="2400" b="1">
              <a:solidFill>
                <a:schemeClr val="tx1"/>
              </a:solidFill>
              <a:latin typeface="Meiryo UI" panose="020B0604030504040204" pitchFamily="34" charset="-128"/>
              <a:ea typeface="Meiryo UI" panose="020B0604030504040204" pitchFamily="34" charset="-128"/>
            </a:endParaRPr>
          </a:p>
        </p:txBody>
      </p:sp>
      <p:cxnSp>
        <p:nvCxnSpPr>
          <p:cNvPr id="33" name="直線矢印コネクタ 32">
            <a:extLst>
              <a:ext uri="{FF2B5EF4-FFF2-40B4-BE49-F238E27FC236}">
                <a16:creationId xmlns:a16="http://schemas.microsoft.com/office/drawing/2014/main" id="{D05CCFD1-4F77-DFE6-CE76-6ED794823A1A}"/>
              </a:ext>
            </a:extLst>
          </p:cNvPr>
          <p:cNvCxnSpPr>
            <a:cxnSpLocks/>
            <a:endCxn id="21" idx="3"/>
          </p:cNvCxnSpPr>
          <p:nvPr/>
        </p:nvCxnSpPr>
        <p:spPr>
          <a:xfrm flipV="1">
            <a:off x="4423038" y="5049675"/>
            <a:ext cx="347342" cy="110294"/>
          </a:xfrm>
          <a:prstGeom prst="straightConnector1">
            <a:avLst/>
          </a:prstGeom>
          <a:ln w="38100">
            <a:tailEnd type="arrow" w="lg" len="med"/>
          </a:ln>
        </p:spPr>
        <p:style>
          <a:lnRef idx="2">
            <a:schemeClr val="dk1"/>
          </a:lnRef>
          <a:fillRef idx="0">
            <a:schemeClr val="dk1"/>
          </a:fillRef>
          <a:effectRef idx="1">
            <a:schemeClr val="dk1"/>
          </a:effectRef>
          <a:fontRef idx="minor">
            <a:schemeClr val="tx1"/>
          </a:fontRef>
        </p:style>
      </p:cxnSp>
      <p:cxnSp>
        <p:nvCxnSpPr>
          <p:cNvPr id="37" name="直線矢印コネクタ 36">
            <a:extLst>
              <a:ext uri="{FF2B5EF4-FFF2-40B4-BE49-F238E27FC236}">
                <a16:creationId xmlns:a16="http://schemas.microsoft.com/office/drawing/2014/main" id="{A19671EB-E557-D2F2-9897-58E4186D6CA9}"/>
              </a:ext>
            </a:extLst>
          </p:cNvPr>
          <p:cNvCxnSpPr>
            <a:cxnSpLocks/>
          </p:cNvCxnSpPr>
          <p:nvPr/>
        </p:nvCxnSpPr>
        <p:spPr>
          <a:xfrm flipV="1">
            <a:off x="6108579" y="4656095"/>
            <a:ext cx="335629" cy="104639"/>
          </a:xfrm>
          <a:prstGeom prst="straightConnector1">
            <a:avLst/>
          </a:prstGeom>
          <a:ln w="38100">
            <a:tailEnd type="arrow" w="lg" len="med"/>
          </a:ln>
        </p:spPr>
        <p:style>
          <a:lnRef idx="2">
            <a:schemeClr val="dk1"/>
          </a:lnRef>
          <a:fillRef idx="0">
            <a:schemeClr val="dk1"/>
          </a:fillRef>
          <a:effectRef idx="1">
            <a:schemeClr val="dk1"/>
          </a:effectRef>
          <a:fontRef idx="minor">
            <a:schemeClr val="tx1"/>
          </a:fontRef>
        </p:style>
      </p:cxnSp>
      <p:cxnSp>
        <p:nvCxnSpPr>
          <p:cNvPr id="54" name="直線矢印コネクタ 53">
            <a:extLst>
              <a:ext uri="{FF2B5EF4-FFF2-40B4-BE49-F238E27FC236}">
                <a16:creationId xmlns:a16="http://schemas.microsoft.com/office/drawing/2014/main" id="{7B7A099B-8B35-5F53-7CD3-31A507AA0247}"/>
              </a:ext>
            </a:extLst>
          </p:cNvPr>
          <p:cNvCxnSpPr>
            <a:cxnSpLocks/>
            <a:endCxn id="12" idx="2"/>
          </p:cNvCxnSpPr>
          <p:nvPr/>
        </p:nvCxnSpPr>
        <p:spPr>
          <a:xfrm flipV="1">
            <a:off x="8067769" y="3854765"/>
            <a:ext cx="466331" cy="361266"/>
          </a:xfrm>
          <a:prstGeom prst="straightConnector1">
            <a:avLst/>
          </a:prstGeom>
          <a:ln w="38100">
            <a:tailEnd type="arrow" w="lg" len="med"/>
          </a:ln>
        </p:spPr>
        <p:style>
          <a:lnRef idx="2">
            <a:schemeClr val="dk1"/>
          </a:lnRef>
          <a:fillRef idx="0">
            <a:schemeClr val="dk1"/>
          </a:fillRef>
          <a:effectRef idx="1">
            <a:schemeClr val="dk1"/>
          </a:effectRef>
          <a:fontRef idx="minor">
            <a:schemeClr val="tx1"/>
          </a:fontRef>
        </p:style>
      </p:cxnSp>
      <p:sp>
        <p:nvSpPr>
          <p:cNvPr id="12" name="テキスト ボックス 11">
            <a:extLst>
              <a:ext uri="{FF2B5EF4-FFF2-40B4-BE49-F238E27FC236}">
                <a16:creationId xmlns:a16="http://schemas.microsoft.com/office/drawing/2014/main" id="{02D72334-53F8-E237-500F-14203D417596}"/>
              </a:ext>
            </a:extLst>
          </p:cNvPr>
          <p:cNvSpPr txBox="1"/>
          <p:nvPr/>
        </p:nvSpPr>
        <p:spPr>
          <a:xfrm>
            <a:off x="8028384" y="3269990"/>
            <a:ext cx="1011431" cy="584775"/>
          </a:xfrm>
          <a:prstGeom prst="rect">
            <a:avLst/>
          </a:prstGeom>
          <a:noFill/>
        </p:spPr>
        <p:txBody>
          <a:bodyPr wrap="none" rtlCol="0">
            <a:spAutoFit/>
          </a:bodyPr>
          <a:lstStyle/>
          <a:p>
            <a:r>
              <a:rPr kumimoji="1" lang="en-US" altLang="ja-JP" sz="3200" b="1" dirty="0">
                <a:latin typeface="Meiryo UI" panose="020B0604030504040204" pitchFamily="34" charset="-128"/>
                <a:ea typeface="Meiryo UI" panose="020B0604030504040204" pitchFamily="34" charset="-128"/>
              </a:rPr>
              <a:t>AGI</a:t>
            </a:r>
            <a:endParaRPr kumimoji="1" lang="ja-JP" altLang="en-US" sz="3200" b="1">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838324523"/>
      </p:ext>
    </p:extLst>
  </p:cSld>
  <p:clrMapOvr>
    <a:masterClrMapping/>
  </p:clrMapOvr>
</p:sld>
</file>

<file path=ppt/theme/theme1.xml><?xml version="1.0" encoding="utf-8"?>
<a:theme xmlns:a="http://schemas.openxmlformats.org/drawingml/2006/main" name="本文">
  <a:themeElements>
    <a:clrScheme name="ユーザー定義 3">
      <a:dk1>
        <a:srgbClr val="000000"/>
      </a:dk1>
      <a:lt1>
        <a:srgbClr val="FFFFFF"/>
      </a:lt1>
      <a:dk2>
        <a:srgbClr val="12B3C7"/>
      </a:dk2>
      <a:lt2>
        <a:srgbClr val="4C4948"/>
      </a:lt2>
      <a:accent1>
        <a:srgbClr val="D74C77"/>
      </a:accent1>
      <a:accent2>
        <a:srgbClr val="8B7CBA"/>
      </a:accent2>
      <a:accent3>
        <a:srgbClr val="3E96D2"/>
      </a:accent3>
      <a:accent4>
        <a:srgbClr val="14A79D"/>
      </a:accent4>
      <a:accent5>
        <a:srgbClr val="ADD361"/>
      </a:accent5>
      <a:accent6>
        <a:srgbClr val="E8AD5F"/>
      </a:accent6>
      <a:hlink>
        <a:srgbClr val="EBDE50"/>
      </a:hlink>
      <a:folHlink>
        <a:srgbClr val="EBDE50"/>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26902</TotalTime>
  <Words>4400</Words>
  <Application>Microsoft Macintosh PowerPoint</Application>
  <PresentationFormat>画面に合わせる (4:3)</PresentationFormat>
  <Paragraphs>493</Paragraphs>
  <Slides>36</Slides>
  <Notes>0</Notes>
  <HiddenSlides>0</HiddenSlides>
  <MMClips>2</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36</vt:i4>
      </vt:variant>
    </vt:vector>
  </HeadingPairs>
  <TitlesOfParts>
    <vt:vector size="43" baseType="lpstr">
      <vt:lpstr>-apple-system</vt:lpstr>
      <vt:lpstr>Meiryo UI</vt:lpstr>
      <vt:lpstr>メイリオ</vt:lpstr>
      <vt:lpstr>游ゴシック</vt:lpstr>
      <vt:lpstr>Arial</vt:lpstr>
      <vt:lpstr>Calibri</vt:lpstr>
      <vt:lpstr>本文</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TIS株式会社</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b b</dc:creator>
  <cp:lastModifiedBy>高城 勝信</cp:lastModifiedBy>
  <cp:revision>784</cp:revision>
  <cp:lastPrinted>2021-03-23T10:37:10Z</cp:lastPrinted>
  <dcterms:created xsi:type="dcterms:W3CDTF">2014-05-29T03:13:34Z</dcterms:created>
  <dcterms:modified xsi:type="dcterms:W3CDTF">2024-02-14T05:27:21Z</dcterms:modified>
</cp:coreProperties>
</file>